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drawings/drawing2.xml" ContentType="application/vnd.openxmlformats-officedocument.drawingml.chartshapes+xml"/>
  <Override PartName="/ppt/charts/chart3.xml" ContentType="application/vnd.openxmlformats-officedocument.drawingml.chart+xml"/>
  <Override PartName="/ppt/drawings/drawing3.xml" ContentType="application/vnd.openxmlformats-officedocument.drawingml.chartshapes+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4.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3"/>
  </p:notesMasterIdLst>
  <p:sldIdLst>
    <p:sldId id="258" r:id="rId2"/>
  </p:sldIdLst>
  <p:sldSz cx="41148000" cy="41148000"/>
  <p:notesSz cx="6858000" cy="9296400"/>
  <p:defaultTextStyle>
    <a:defPPr>
      <a:defRPr lang="en-US"/>
    </a:defPPr>
    <a:lvl1pPr marL="0" algn="l" defTabSz="3259922" rtl="0" eaLnBrk="1" latinLnBrk="0" hangingPunct="1">
      <a:defRPr sz="6418" kern="1200">
        <a:solidFill>
          <a:schemeClr val="tx1"/>
        </a:solidFill>
        <a:latin typeface="+mn-lt"/>
        <a:ea typeface="+mn-ea"/>
        <a:cs typeface="+mn-cs"/>
      </a:defRPr>
    </a:lvl1pPr>
    <a:lvl2pPr marL="1629961" algn="l" defTabSz="3259922" rtl="0" eaLnBrk="1" latinLnBrk="0" hangingPunct="1">
      <a:defRPr sz="6418" kern="1200">
        <a:solidFill>
          <a:schemeClr val="tx1"/>
        </a:solidFill>
        <a:latin typeface="+mn-lt"/>
        <a:ea typeface="+mn-ea"/>
        <a:cs typeface="+mn-cs"/>
      </a:defRPr>
    </a:lvl2pPr>
    <a:lvl3pPr marL="3259922" algn="l" defTabSz="3259922" rtl="0" eaLnBrk="1" latinLnBrk="0" hangingPunct="1">
      <a:defRPr sz="6418" kern="1200">
        <a:solidFill>
          <a:schemeClr val="tx1"/>
        </a:solidFill>
        <a:latin typeface="+mn-lt"/>
        <a:ea typeface="+mn-ea"/>
        <a:cs typeface="+mn-cs"/>
      </a:defRPr>
    </a:lvl3pPr>
    <a:lvl4pPr marL="4889883" algn="l" defTabSz="3259922" rtl="0" eaLnBrk="1" latinLnBrk="0" hangingPunct="1">
      <a:defRPr sz="6418" kern="1200">
        <a:solidFill>
          <a:schemeClr val="tx1"/>
        </a:solidFill>
        <a:latin typeface="+mn-lt"/>
        <a:ea typeface="+mn-ea"/>
        <a:cs typeface="+mn-cs"/>
      </a:defRPr>
    </a:lvl4pPr>
    <a:lvl5pPr marL="6519845" algn="l" defTabSz="3259922" rtl="0" eaLnBrk="1" latinLnBrk="0" hangingPunct="1">
      <a:defRPr sz="6418" kern="1200">
        <a:solidFill>
          <a:schemeClr val="tx1"/>
        </a:solidFill>
        <a:latin typeface="+mn-lt"/>
        <a:ea typeface="+mn-ea"/>
        <a:cs typeface="+mn-cs"/>
      </a:defRPr>
    </a:lvl5pPr>
    <a:lvl6pPr marL="8149806" algn="l" defTabSz="3259922" rtl="0" eaLnBrk="1" latinLnBrk="0" hangingPunct="1">
      <a:defRPr sz="6418" kern="1200">
        <a:solidFill>
          <a:schemeClr val="tx1"/>
        </a:solidFill>
        <a:latin typeface="+mn-lt"/>
        <a:ea typeface="+mn-ea"/>
        <a:cs typeface="+mn-cs"/>
      </a:defRPr>
    </a:lvl6pPr>
    <a:lvl7pPr marL="9779767" algn="l" defTabSz="3259922" rtl="0" eaLnBrk="1" latinLnBrk="0" hangingPunct="1">
      <a:defRPr sz="6418" kern="1200">
        <a:solidFill>
          <a:schemeClr val="tx1"/>
        </a:solidFill>
        <a:latin typeface="+mn-lt"/>
        <a:ea typeface="+mn-ea"/>
        <a:cs typeface="+mn-cs"/>
      </a:defRPr>
    </a:lvl7pPr>
    <a:lvl8pPr marL="11409728" algn="l" defTabSz="3259922" rtl="0" eaLnBrk="1" latinLnBrk="0" hangingPunct="1">
      <a:defRPr sz="6418" kern="1200">
        <a:solidFill>
          <a:schemeClr val="tx1"/>
        </a:solidFill>
        <a:latin typeface="+mn-lt"/>
        <a:ea typeface="+mn-ea"/>
        <a:cs typeface="+mn-cs"/>
      </a:defRPr>
    </a:lvl8pPr>
    <a:lvl9pPr marL="13039689" algn="l" defTabSz="3259922" rtl="0" eaLnBrk="1" latinLnBrk="0" hangingPunct="1">
      <a:defRPr sz="641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274B"/>
    <a:srgbClr val="0C272F"/>
    <a:srgbClr val="0432FF"/>
    <a:srgbClr val="288099"/>
    <a:srgbClr val="2831AD"/>
    <a:srgbClr val="FFB24C"/>
    <a:srgbClr val="B5CBE7"/>
    <a:srgbClr val="C4D9EE"/>
    <a:srgbClr val="9A8A22"/>
    <a:srgbClr val="AF27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88" autoAdjust="0"/>
    <p:restoredTop sz="94660"/>
  </p:normalViewPr>
  <p:slideViewPr>
    <p:cSldViewPr snapToGrid="0">
      <p:cViewPr>
        <p:scale>
          <a:sx n="18" d="100"/>
          <a:sy n="18" d="100"/>
        </p:scale>
        <p:origin x="2400"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allisonswartz/Downloads/Allison_Fish_Master_2016%20(1).xlsx"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2.xml"/><Relationship Id="rId1" Type="http://schemas.openxmlformats.org/officeDocument/2006/relationships/oleObject" Target="file:////Users/allisonswartz/Google%20Drive/Warren%20Lab%20Shared%20Folder/2017%20Summer%20Data/Fluorescein/Fluorescein_2017.xlsx" TargetMode="External"/></Relationships>
</file>

<file path=ppt/charts/_rels/chart3.xml.rels><?xml version="1.0" encoding="UTF-8" standalone="yes"?>
<Relationships xmlns="http://schemas.openxmlformats.org/package/2006/relationships"><Relationship Id="rId2" Type="http://schemas.openxmlformats.org/officeDocument/2006/relationships/chartUserShapes" Target="../drawings/drawing3.xml"/><Relationship Id="rId1" Type="http://schemas.openxmlformats.org/officeDocument/2006/relationships/oleObject" Target="file:////Users/allisonswartz/Google%20Drive/Warren%20Lab%20Shared%20Folder/2017%20Summer%20Data/Fluorescein/Fluorescein_2017.xlsx" TargetMode="External"/></Relationships>
</file>

<file path=ppt/charts/_rels/chart4.xml.rels><?xml version="1.0" encoding="UTF-8" standalone="yes"?>
<Relationships xmlns="http://schemas.openxmlformats.org/package/2006/relationships"><Relationship Id="rId3" Type="http://schemas.openxmlformats.org/officeDocument/2006/relationships/oleObject" Target="file:////Users/allisonswartz/Google%20Drive/Warren%20Lab%20Shared%20Folder/2017%20Summer%20Data/ChlA%20and%20AFDM/Tiles/Tiles_Allison.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877909587252401E-2"/>
          <c:y val="1.9312817531182101E-2"/>
          <c:w val="0.92948544953629586"/>
          <c:h val="0.89956888807393398"/>
        </c:manualLayout>
      </c:layout>
      <c:barChart>
        <c:barDir val="col"/>
        <c:grouping val="clustered"/>
        <c:varyColors val="0"/>
        <c:ser>
          <c:idx val="1"/>
          <c:order val="0"/>
          <c:tx>
            <c:v>Cutthroat Trout</c:v>
          </c:tx>
          <c:spPr>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50000" t="50000" r="50000" b="50000"/>
              </a:path>
              <a:tileRect/>
            </a:gradFill>
            <a:ln>
              <a:noFill/>
            </a:ln>
            <a:effectLst/>
          </c:spPr>
          <c:invertIfNegative val="0"/>
          <c:dPt>
            <c:idx val="1"/>
            <c:invertIfNegative val="0"/>
            <c:bubble3D val="0"/>
            <c:spPr>
              <a:noFill/>
              <a:ln>
                <a:noFill/>
                <a:prstDash val="dash"/>
              </a:ln>
              <a:effectLst/>
            </c:spPr>
            <c:extLst>
              <c:ext xmlns:c16="http://schemas.microsoft.com/office/drawing/2014/chart" uri="{C3380CC4-5D6E-409C-BE32-E72D297353CC}">
                <c16:uniqueId val="{00000001-1A3F-8A47-91AB-850DC49A4E1D}"/>
              </c:ext>
            </c:extLst>
          </c:dPt>
          <c:dPt>
            <c:idx val="4"/>
            <c:invertIfNegative val="0"/>
            <c:bubble3D val="0"/>
            <c:spPr>
              <a:gradFill flip="none" rotWithShape="1">
                <a:gsLst>
                  <a:gs pos="0">
                    <a:schemeClr val="accent5">
                      <a:lumMod val="0"/>
                      <a:lumOff val="100000"/>
                    </a:schemeClr>
                  </a:gs>
                  <a:gs pos="11000">
                    <a:schemeClr val="accent5">
                      <a:lumMod val="0"/>
                      <a:lumOff val="100000"/>
                    </a:schemeClr>
                  </a:gs>
                  <a:gs pos="100000">
                    <a:schemeClr val="accent5">
                      <a:lumMod val="100000"/>
                    </a:schemeClr>
                  </a:gs>
                </a:gsLst>
                <a:path path="circle">
                  <a:fillToRect l="50000" t="-80000" r="50000" b="180000"/>
                </a:path>
                <a:tileRect/>
              </a:gradFill>
              <a:ln>
                <a:noFill/>
              </a:ln>
              <a:effectLst/>
            </c:spPr>
            <c:extLst>
              <c:ext xmlns:c16="http://schemas.microsoft.com/office/drawing/2014/chart" uri="{C3380CC4-5D6E-409C-BE32-E72D297353CC}">
                <c16:uniqueId val="{00000003-1A3F-8A47-91AB-850DC49A4E1D}"/>
              </c:ext>
            </c:extLst>
          </c:dPt>
          <c:errBars>
            <c:errBarType val="plus"/>
            <c:errValType val="cust"/>
            <c:noEndCap val="0"/>
            <c:plus>
              <c:numRef>
                <c:f>('DEPLETION ANALYSIS'!$AI$2,'DEPLETION ANALYSIS'!$AI$19,'DEPLETION ANALYSIS'!$AI$22,'DEPLETION ANALYSIS'!$AI$34,'DEPLETION ANALYSIS'!$AI$34)</c:f>
                <c:numCache>
                  <c:formatCode>General</c:formatCode>
                  <c:ptCount val="5"/>
                  <c:pt idx="0">
                    <c:v>0.16493555983310992</c:v>
                  </c:pt>
                  <c:pt idx="1">
                    <c:v>5.7899308834082563E-2</c:v>
                  </c:pt>
                  <c:pt idx="2">
                    <c:v>6.9341462075026339E-2</c:v>
                  </c:pt>
                  <c:pt idx="3">
                    <c:v>0.1849148418491483</c:v>
                  </c:pt>
                  <c:pt idx="4">
                    <c:v>0.1849148418491483</c:v>
                  </c:pt>
                </c:numCache>
              </c:numRef>
            </c:plus>
            <c:minus>
              <c:numLit>
                <c:formatCode>General</c:formatCode>
                <c:ptCount val="1"/>
                <c:pt idx="0">
                  <c:v>1</c:v>
                </c:pt>
              </c:numLit>
            </c:minus>
            <c:spPr>
              <a:noFill/>
              <a:ln w="9525" cap="flat" cmpd="sng" algn="ctr">
                <a:solidFill>
                  <a:schemeClr val="tx1">
                    <a:lumMod val="65000"/>
                    <a:lumOff val="35000"/>
                  </a:schemeClr>
                </a:solidFill>
                <a:round/>
              </a:ln>
              <a:effectLst/>
            </c:spPr>
          </c:errBars>
          <c:cat>
            <c:strRef>
              <c:f>'added 2017 fig'!$A$6:$A$10</c:f>
              <c:strCache>
                <c:ptCount val="5"/>
                <c:pt idx="0">
                  <c:v>2014</c:v>
                </c:pt>
                <c:pt idx="1">
                  <c:v>2015</c:v>
                </c:pt>
                <c:pt idx="2">
                  <c:v>2016</c:v>
                </c:pt>
                <c:pt idx="3">
                  <c:v>2017</c:v>
                </c:pt>
                <c:pt idx="4">
                  <c:v>2018 predicted</c:v>
                </c:pt>
              </c:strCache>
            </c:strRef>
          </c:cat>
          <c:val>
            <c:numRef>
              <c:f>('DEPLETION ANALYSIS'!$AE$10,'DEPLETION ANALYSIS'!$AE$20,'DEPLETION ANALYSIS'!$AE$30,'DEPLETION ANALYSIS'!$AE$35,'DEPLETION ANALYSIS'!$AE$38)</c:f>
              <c:numCache>
                <c:formatCode>General</c:formatCode>
                <c:ptCount val="5"/>
                <c:pt idx="0">
                  <c:v>0.96617923420249019</c:v>
                </c:pt>
                <c:pt idx="1">
                  <c:v>0.76624557146593431</c:v>
                </c:pt>
                <c:pt idx="2">
                  <c:v>0.78141299193930769</c:v>
                </c:pt>
                <c:pt idx="3">
                  <c:v>1.1450892857142858</c:v>
                </c:pt>
                <c:pt idx="4">
                  <c:v>2.4500000000000002</c:v>
                </c:pt>
              </c:numCache>
            </c:numRef>
          </c:val>
          <c:extLst>
            <c:ext xmlns:c16="http://schemas.microsoft.com/office/drawing/2014/chart" uri="{C3380CC4-5D6E-409C-BE32-E72D297353CC}">
              <c16:uniqueId val="{00000004-1A3F-8A47-91AB-850DC49A4E1D}"/>
            </c:ext>
          </c:extLst>
        </c:ser>
        <c:ser>
          <c:idx val="0"/>
          <c:order val="1"/>
          <c:tx>
            <c:v>Pacific Giant Salamander</c:v>
          </c:tx>
          <c:spPr>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a:noFill/>
            </a:ln>
            <a:effectLst/>
          </c:spPr>
          <c:invertIfNegative val="0"/>
          <c:dPt>
            <c:idx val="4"/>
            <c:invertIfNegative val="0"/>
            <c:bubble3D val="0"/>
            <c:spPr>
              <a:gradFill flip="none" rotWithShape="1">
                <a:gsLst>
                  <a:gs pos="0">
                    <a:schemeClr val="accent6">
                      <a:lumMod val="0"/>
                      <a:lumOff val="100000"/>
                    </a:schemeClr>
                  </a:gs>
                  <a:gs pos="5000">
                    <a:schemeClr val="accent6">
                      <a:lumMod val="0"/>
                      <a:lumOff val="100000"/>
                    </a:schemeClr>
                  </a:gs>
                  <a:gs pos="100000">
                    <a:schemeClr val="accent6">
                      <a:lumMod val="100000"/>
                    </a:schemeClr>
                  </a:gs>
                </a:gsLst>
                <a:path path="circle">
                  <a:fillToRect l="50000" t="-80000" r="50000" b="180000"/>
                </a:path>
                <a:tileRect/>
              </a:gradFill>
              <a:ln>
                <a:noFill/>
              </a:ln>
              <a:effectLst/>
            </c:spPr>
            <c:extLst>
              <c:ext xmlns:c16="http://schemas.microsoft.com/office/drawing/2014/chart" uri="{C3380CC4-5D6E-409C-BE32-E72D297353CC}">
                <c16:uniqueId val="{0000000B-1A3F-8A47-91AB-850DC49A4E1D}"/>
              </c:ext>
            </c:extLst>
          </c:dPt>
          <c:errBars>
            <c:errBarType val="plus"/>
            <c:errValType val="cust"/>
            <c:noEndCap val="0"/>
            <c:plus>
              <c:numRef>
                <c:f>('DEPLETION ANALYSIS'!$CI$10,'DEPLETION ANALYSIS'!$CI$20,'DEPLETION ANALYSIS'!$CI$30,'DEPLETION ANALYSIS'!$CI$33,'DEPLETION ANALYSIS'!$CI$33)</c:f>
                <c:numCache>
                  <c:formatCode>General</c:formatCode>
                  <c:ptCount val="5"/>
                  <c:pt idx="0">
                    <c:v>0.14426747297975137</c:v>
                  </c:pt>
                  <c:pt idx="1">
                    <c:v>4.4812138600090042E-2</c:v>
                  </c:pt>
                  <c:pt idx="2">
                    <c:v>0.51391266377885458</c:v>
                  </c:pt>
                  <c:pt idx="3">
                    <c:v>0.81184103811841046</c:v>
                  </c:pt>
                  <c:pt idx="4">
                    <c:v>0.81184103811841046</c:v>
                  </c:pt>
                </c:numCache>
              </c:numRef>
            </c:plus>
            <c:minus>
              <c:numLit>
                <c:formatCode>General</c:formatCode>
                <c:ptCount val="1"/>
                <c:pt idx="0">
                  <c:v>1</c:v>
                </c:pt>
              </c:numLit>
            </c:minus>
            <c:spPr>
              <a:noFill/>
              <a:ln w="9525" cap="flat" cmpd="sng" algn="ctr">
                <a:solidFill>
                  <a:schemeClr val="tx1">
                    <a:lumMod val="65000"/>
                    <a:lumOff val="35000"/>
                  </a:schemeClr>
                </a:solidFill>
                <a:round/>
              </a:ln>
              <a:effectLst/>
            </c:spPr>
          </c:errBars>
          <c:cat>
            <c:strRef>
              <c:f>'added 2017 fig'!$A$6:$A$10</c:f>
              <c:strCache>
                <c:ptCount val="5"/>
                <c:pt idx="0">
                  <c:v>2014</c:v>
                </c:pt>
                <c:pt idx="1">
                  <c:v>2015</c:v>
                </c:pt>
                <c:pt idx="2">
                  <c:v>2016</c:v>
                </c:pt>
                <c:pt idx="3">
                  <c:v>2017</c:v>
                </c:pt>
                <c:pt idx="4">
                  <c:v>2018 predicted</c:v>
                </c:pt>
              </c:strCache>
            </c:strRef>
          </c:cat>
          <c:val>
            <c:numRef>
              <c:f>('DEPLETION ANALYSIS'!$CE$10,'DEPLETION ANALYSIS'!$CE$20,'DEPLETION ANALYSIS'!$CE$30,'DEPLETION ANALYSIS'!$CE$35,'DEPLETION ANALYSIS'!$CE$38)</c:f>
              <c:numCache>
                <c:formatCode>General</c:formatCode>
                <c:ptCount val="5"/>
                <c:pt idx="0">
                  <c:v>0.28079507521567604</c:v>
                </c:pt>
                <c:pt idx="1">
                  <c:v>0.48152679841187618</c:v>
                </c:pt>
                <c:pt idx="2">
                  <c:v>0.66012443572720492</c:v>
                </c:pt>
                <c:pt idx="3">
                  <c:v>1.561266233766234</c:v>
                </c:pt>
                <c:pt idx="4">
                  <c:v>2.8</c:v>
                </c:pt>
              </c:numCache>
            </c:numRef>
          </c:val>
          <c:extLst>
            <c:ext xmlns:c16="http://schemas.microsoft.com/office/drawing/2014/chart" uri="{C3380CC4-5D6E-409C-BE32-E72D297353CC}">
              <c16:uniqueId val="{0000000C-1A3F-8A47-91AB-850DC49A4E1D}"/>
            </c:ext>
          </c:extLst>
        </c:ser>
        <c:dLbls>
          <c:showLegendKey val="0"/>
          <c:showVal val="0"/>
          <c:showCatName val="0"/>
          <c:showSerName val="0"/>
          <c:showPercent val="0"/>
          <c:showBubbleSize val="0"/>
        </c:dLbls>
        <c:gapWidth val="219"/>
        <c:overlap val="-27"/>
        <c:axId val="-2123654920"/>
        <c:axId val="-2123651368"/>
      </c:barChart>
      <c:catAx>
        <c:axId val="-21236549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123651368"/>
        <c:crosses val="autoZero"/>
        <c:auto val="0"/>
        <c:lblAlgn val="ctr"/>
        <c:lblOffset val="100"/>
        <c:noMultiLvlLbl val="0"/>
      </c:catAx>
      <c:valAx>
        <c:axId val="-2123651368"/>
        <c:scaling>
          <c:orientation val="minMax"/>
          <c:min val="0"/>
        </c:scaling>
        <c:delete val="0"/>
        <c:axPos val="l"/>
        <c:title>
          <c:tx>
            <c:rich>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r>
                  <a:rPr lang="en-US" sz="1200" b="1" baseline="0" dirty="0"/>
                  <a:t>Response Ratio (Treatment/Reference)</a:t>
                </a:r>
              </a:p>
            </c:rich>
          </c:tx>
          <c:layout>
            <c:manualLayout>
              <c:xMode val="edge"/>
              <c:yMode val="edge"/>
              <c:x val="2.4061082386928084E-2"/>
              <c:y val="0.24068587257637095"/>
            </c:manualLayout>
          </c:layout>
          <c:overlay val="0"/>
          <c:spPr>
            <a:noFill/>
            <a:ln>
              <a:noFill/>
            </a:ln>
            <a:effectLst/>
          </c:spPr>
          <c:txPr>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out"/>
        <c:minorTickMark val="out"/>
        <c:tickLblPos val="nextTo"/>
        <c:spPr>
          <a:noFill/>
          <a:ln>
            <a:solidFill>
              <a:schemeClr val="bg1">
                <a:lumMod val="8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23654920"/>
        <c:crosses val="autoZero"/>
        <c:crossBetween val="between"/>
        <c:majorUnit val="1"/>
        <c:minorUnit val="0.5"/>
      </c:valAx>
      <c:spPr>
        <a:solidFill>
          <a:schemeClr val="bg1"/>
        </a:solidFill>
        <a:ln>
          <a:noFill/>
        </a:ln>
        <a:effectLst/>
      </c:spPr>
    </c:plotArea>
    <c:legend>
      <c:legendPos val="r"/>
      <c:layout>
        <c:manualLayout>
          <c:xMode val="edge"/>
          <c:yMode val="edge"/>
          <c:x val="0.1123746302954249"/>
          <c:y val="8.2676190871713948E-2"/>
          <c:w val="0.15927255451797209"/>
          <c:h val="0.16746044270941482"/>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87853868611333"/>
          <c:y val="4.7949455160182182E-2"/>
          <c:w val="0.77255536369853872"/>
          <c:h val="0.79771189789502861"/>
        </c:manualLayout>
      </c:layout>
      <c:scatterChart>
        <c:scatterStyle val="lineMarker"/>
        <c:varyColors val="0"/>
        <c:ser>
          <c:idx val="2"/>
          <c:order val="0"/>
          <c:tx>
            <c:v>2014 Pre-treatment</c:v>
          </c:tx>
          <c:spPr>
            <a:ln>
              <a:solidFill>
                <a:schemeClr val="accent4"/>
              </a:solidFill>
            </a:ln>
          </c:spPr>
          <c:marker>
            <c:spPr>
              <a:solidFill>
                <a:schemeClr val="accent4"/>
              </a:solidFill>
              <a:ln>
                <a:solidFill>
                  <a:schemeClr val="accent4"/>
                </a:solidFill>
              </a:ln>
            </c:spPr>
          </c:marker>
          <c:xVal>
            <c:numRef>
              <c:f>'2014 2015 Data'!$E$3:$E$103</c:f>
              <c:numCache>
                <c:formatCode>General</c:formatCode>
                <c:ptCount val="101"/>
                <c:pt idx="0">
                  <c:v>0</c:v>
                </c:pt>
                <c:pt idx="1">
                  <c:v>5</c:v>
                </c:pt>
                <c:pt idx="2">
                  <c:v>10</c:v>
                </c:pt>
                <c:pt idx="3">
                  <c:v>15</c:v>
                </c:pt>
                <c:pt idx="4">
                  <c:v>20</c:v>
                </c:pt>
                <c:pt idx="5">
                  <c:v>25</c:v>
                </c:pt>
                <c:pt idx="6">
                  <c:v>30</c:v>
                </c:pt>
                <c:pt idx="7">
                  <c:v>35</c:v>
                </c:pt>
                <c:pt idx="8">
                  <c:v>40</c:v>
                </c:pt>
                <c:pt idx="9">
                  <c:v>45</c:v>
                </c:pt>
                <c:pt idx="10">
                  <c:v>50</c:v>
                </c:pt>
                <c:pt idx="11">
                  <c:v>55</c:v>
                </c:pt>
                <c:pt idx="12">
                  <c:v>60</c:v>
                </c:pt>
                <c:pt idx="13">
                  <c:v>65</c:v>
                </c:pt>
                <c:pt idx="14">
                  <c:v>70</c:v>
                </c:pt>
                <c:pt idx="15">
                  <c:v>75</c:v>
                </c:pt>
                <c:pt idx="16">
                  <c:v>80</c:v>
                </c:pt>
                <c:pt idx="17">
                  <c:v>85</c:v>
                </c:pt>
                <c:pt idx="18">
                  <c:v>90</c:v>
                </c:pt>
                <c:pt idx="19">
                  <c:v>95</c:v>
                </c:pt>
                <c:pt idx="20">
                  <c:v>100</c:v>
                </c:pt>
                <c:pt idx="21">
                  <c:v>105</c:v>
                </c:pt>
                <c:pt idx="22">
                  <c:v>110</c:v>
                </c:pt>
                <c:pt idx="23">
                  <c:v>115</c:v>
                </c:pt>
                <c:pt idx="24">
                  <c:v>120</c:v>
                </c:pt>
                <c:pt idx="25">
                  <c:v>125</c:v>
                </c:pt>
                <c:pt idx="26">
                  <c:v>130</c:v>
                </c:pt>
                <c:pt idx="27">
                  <c:v>135</c:v>
                </c:pt>
                <c:pt idx="28">
                  <c:v>140</c:v>
                </c:pt>
                <c:pt idx="29">
                  <c:v>145</c:v>
                </c:pt>
                <c:pt idx="30">
                  <c:v>150</c:v>
                </c:pt>
                <c:pt idx="31">
                  <c:v>155</c:v>
                </c:pt>
                <c:pt idx="32">
                  <c:v>160</c:v>
                </c:pt>
                <c:pt idx="33">
                  <c:v>165</c:v>
                </c:pt>
                <c:pt idx="34">
                  <c:v>170</c:v>
                </c:pt>
                <c:pt idx="35">
                  <c:v>175</c:v>
                </c:pt>
                <c:pt idx="36">
                  <c:v>180</c:v>
                </c:pt>
                <c:pt idx="37">
                  <c:v>185</c:v>
                </c:pt>
                <c:pt idx="38">
                  <c:v>190</c:v>
                </c:pt>
                <c:pt idx="39">
                  <c:v>195</c:v>
                </c:pt>
                <c:pt idx="40">
                  <c:v>200</c:v>
                </c:pt>
                <c:pt idx="41">
                  <c:v>205</c:v>
                </c:pt>
                <c:pt idx="42">
                  <c:v>210</c:v>
                </c:pt>
                <c:pt idx="43">
                  <c:v>215</c:v>
                </c:pt>
                <c:pt idx="44">
                  <c:v>220</c:v>
                </c:pt>
                <c:pt idx="45">
                  <c:v>225</c:v>
                </c:pt>
                <c:pt idx="46">
                  <c:v>230</c:v>
                </c:pt>
                <c:pt idx="47">
                  <c:v>235</c:v>
                </c:pt>
                <c:pt idx="48">
                  <c:v>240</c:v>
                </c:pt>
                <c:pt idx="49">
                  <c:v>245</c:v>
                </c:pt>
                <c:pt idx="50">
                  <c:v>250</c:v>
                </c:pt>
                <c:pt idx="51">
                  <c:v>255</c:v>
                </c:pt>
                <c:pt idx="52">
                  <c:v>260</c:v>
                </c:pt>
                <c:pt idx="53">
                  <c:v>265</c:v>
                </c:pt>
                <c:pt idx="54">
                  <c:v>270</c:v>
                </c:pt>
                <c:pt idx="55">
                  <c:v>275</c:v>
                </c:pt>
                <c:pt idx="56">
                  <c:v>280</c:v>
                </c:pt>
                <c:pt idx="57">
                  <c:v>285</c:v>
                </c:pt>
                <c:pt idx="58">
                  <c:v>290</c:v>
                </c:pt>
                <c:pt idx="59">
                  <c:v>295</c:v>
                </c:pt>
                <c:pt idx="60">
                  <c:v>300</c:v>
                </c:pt>
                <c:pt idx="61">
                  <c:v>305</c:v>
                </c:pt>
                <c:pt idx="62">
                  <c:v>310</c:v>
                </c:pt>
                <c:pt idx="63">
                  <c:v>315</c:v>
                </c:pt>
                <c:pt idx="64">
                  <c:v>320</c:v>
                </c:pt>
                <c:pt idx="65">
                  <c:v>325</c:v>
                </c:pt>
                <c:pt idx="66">
                  <c:v>330</c:v>
                </c:pt>
                <c:pt idx="67">
                  <c:v>335</c:v>
                </c:pt>
                <c:pt idx="68">
                  <c:v>340</c:v>
                </c:pt>
                <c:pt idx="69">
                  <c:v>345</c:v>
                </c:pt>
                <c:pt idx="70">
                  <c:v>350</c:v>
                </c:pt>
                <c:pt idx="71">
                  <c:v>355</c:v>
                </c:pt>
                <c:pt idx="72">
                  <c:v>360</c:v>
                </c:pt>
                <c:pt idx="73">
                  <c:v>365</c:v>
                </c:pt>
                <c:pt idx="74">
                  <c:v>370</c:v>
                </c:pt>
                <c:pt idx="75">
                  <c:v>375</c:v>
                </c:pt>
                <c:pt idx="76">
                  <c:v>380</c:v>
                </c:pt>
                <c:pt idx="77">
                  <c:v>385</c:v>
                </c:pt>
                <c:pt idx="78">
                  <c:v>390</c:v>
                </c:pt>
                <c:pt idx="79">
                  <c:v>395</c:v>
                </c:pt>
                <c:pt idx="80">
                  <c:v>400</c:v>
                </c:pt>
                <c:pt idx="81">
                  <c:v>405</c:v>
                </c:pt>
                <c:pt idx="82">
                  <c:v>410</c:v>
                </c:pt>
                <c:pt idx="83">
                  <c:v>415</c:v>
                </c:pt>
                <c:pt idx="84">
                  <c:v>420</c:v>
                </c:pt>
                <c:pt idx="85">
                  <c:v>425</c:v>
                </c:pt>
                <c:pt idx="86">
                  <c:v>430</c:v>
                </c:pt>
                <c:pt idx="87">
                  <c:v>435</c:v>
                </c:pt>
                <c:pt idx="88">
                  <c:v>440</c:v>
                </c:pt>
                <c:pt idx="89">
                  <c:v>445</c:v>
                </c:pt>
                <c:pt idx="90">
                  <c:v>450</c:v>
                </c:pt>
                <c:pt idx="91">
                  <c:v>455</c:v>
                </c:pt>
                <c:pt idx="92">
                  <c:v>460</c:v>
                </c:pt>
                <c:pt idx="93">
                  <c:v>465</c:v>
                </c:pt>
                <c:pt idx="94">
                  <c:v>470</c:v>
                </c:pt>
                <c:pt idx="95">
                  <c:v>475</c:v>
                </c:pt>
                <c:pt idx="96">
                  <c:v>480</c:v>
                </c:pt>
                <c:pt idx="97">
                  <c:v>485</c:v>
                </c:pt>
                <c:pt idx="98">
                  <c:v>490</c:v>
                </c:pt>
                <c:pt idx="99">
                  <c:v>495</c:v>
                </c:pt>
                <c:pt idx="100">
                  <c:v>500</c:v>
                </c:pt>
              </c:numCache>
            </c:numRef>
          </c:xVal>
          <c:yVal>
            <c:numRef>
              <c:f>'2014 2015 Data'!$I$7:$I$103</c:f>
              <c:numCache>
                <c:formatCode>General</c:formatCode>
                <c:ptCount val="97"/>
                <c:pt idx="0">
                  <c:v>0.51165223320370434</c:v>
                </c:pt>
                <c:pt idx="1">
                  <c:v>3.6119897943703707</c:v>
                </c:pt>
                <c:pt idx="2">
                  <c:v>0.32172365199999997</c:v>
                </c:pt>
                <c:pt idx="3">
                  <c:v>0.96416417199999938</c:v>
                </c:pt>
                <c:pt idx="4">
                  <c:v>4.5059463118703711</c:v>
                </c:pt>
                <c:pt idx="5">
                  <c:v>0.60783331024074072</c:v>
                </c:pt>
                <c:pt idx="6">
                  <c:v>3.8423670215000003</c:v>
                </c:pt>
                <c:pt idx="7">
                  <c:v>5.4101473752407419</c:v>
                </c:pt>
                <c:pt idx="8">
                  <c:v>6.0631315000000008</c:v>
                </c:pt>
                <c:pt idx="9">
                  <c:v>6.9732287063703726</c:v>
                </c:pt>
                <c:pt idx="10">
                  <c:v>8.0147864605000034</c:v>
                </c:pt>
                <c:pt idx="11">
                  <c:v>7.7086361610370373</c:v>
                </c:pt>
                <c:pt idx="12">
                  <c:v>0.84787545224074057</c:v>
                </c:pt>
                <c:pt idx="13">
                  <c:v>0.73698778770370343</c:v>
                </c:pt>
                <c:pt idx="14">
                  <c:v>2.2045219642407408</c:v>
                </c:pt>
                <c:pt idx="15">
                  <c:v>6.4047212440000019</c:v>
                </c:pt>
                <c:pt idx="16">
                  <c:v>8.4045788125000005</c:v>
                </c:pt>
                <c:pt idx="17">
                  <c:v>1.1104682964999997</c:v>
                </c:pt>
                <c:pt idx="18">
                  <c:v>2.3863689143125004</c:v>
                </c:pt>
                <c:pt idx="19">
                  <c:v>1.0166103087407403</c:v>
                </c:pt>
                <c:pt idx="20">
                  <c:v>1.723388192</c:v>
                </c:pt>
                <c:pt idx="21">
                  <c:v>1.9299651145000001</c:v>
                </c:pt>
                <c:pt idx="22">
                  <c:v>2.1439510164999995</c:v>
                </c:pt>
                <c:pt idx="23">
                  <c:v>0.53581148024074077</c:v>
                </c:pt>
                <c:pt idx="24">
                  <c:v>1.4357944374999994</c:v>
                </c:pt>
                <c:pt idx="25">
                  <c:v>1.5410214727407405</c:v>
                </c:pt>
                <c:pt idx="26">
                  <c:v>0.83046658474074042</c:v>
                </c:pt>
                <c:pt idx="27">
                  <c:v>1.8550246447407406</c:v>
                </c:pt>
                <c:pt idx="28">
                  <c:v>0.92864061353703664</c:v>
                </c:pt>
                <c:pt idx="29">
                  <c:v>1.1189021474374994</c:v>
                </c:pt>
                <c:pt idx="30">
                  <c:v>0.62692579587037067</c:v>
                </c:pt>
                <c:pt idx="31">
                  <c:v>1.6753457945000001</c:v>
                </c:pt>
                <c:pt idx="32">
                  <c:v>1.8094925554999997</c:v>
                </c:pt>
                <c:pt idx="33">
                  <c:v>1.5884584039999998</c:v>
                </c:pt>
                <c:pt idx="34">
                  <c:v>2.2410338560000009</c:v>
                </c:pt>
                <c:pt idx="35">
                  <c:v>1.84973612687037</c:v>
                </c:pt>
                <c:pt idx="36">
                  <c:v>1.9394448640000004</c:v>
                </c:pt>
                <c:pt idx="37">
                  <c:v>1.7712802894999999</c:v>
                </c:pt>
                <c:pt idx="38">
                  <c:v>0.41055355600000054</c:v>
                </c:pt>
                <c:pt idx="39">
                  <c:v>1.525890551703704</c:v>
                </c:pt>
                <c:pt idx="40">
                  <c:v>0.7028318094999999</c:v>
                </c:pt>
                <c:pt idx="41">
                  <c:v>1.3855574788703702</c:v>
                </c:pt>
                <c:pt idx="42">
                  <c:v>0.93667490799999964</c:v>
                </c:pt>
                <c:pt idx="43">
                  <c:v>0.500755351703704</c:v>
                </c:pt>
                <c:pt idx="44">
                  <c:v>0.1483751359999998</c:v>
                </c:pt>
                <c:pt idx="45">
                  <c:v>0.53942874074074154</c:v>
                </c:pt>
                <c:pt idx="46">
                  <c:v>1.5604487407407408</c:v>
                </c:pt>
                <c:pt idx="47">
                  <c:v>2.1784247359999998</c:v>
                </c:pt>
                <c:pt idx="48">
                  <c:v>0.88835494399999937</c:v>
                </c:pt>
                <c:pt idx="49">
                  <c:v>1.760650071537037</c:v>
                </c:pt>
                <c:pt idx="50">
                  <c:v>1.9930869445000001</c:v>
                </c:pt>
                <c:pt idx="51">
                  <c:v>1.6464439999999994</c:v>
                </c:pt>
                <c:pt idx="52">
                  <c:v>1.9668076357037043</c:v>
                </c:pt>
                <c:pt idx="53">
                  <c:v>1.4096119614999996</c:v>
                </c:pt>
                <c:pt idx="54">
                  <c:v>0.36010145624074158</c:v>
                </c:pt>
                <c:pt idx="55">
                  <c:v>0.41668276553703748</c:v>
                </c:pt>
                <c:pt idx="56">
                  <c:v>1.3207840000000013</c:v>
                </c:pt>
                <c:pt idx="57">
                  <c:v>1.5669179047407418</c:v>
                </c:pt>
                <c:pt idx="58">
                  <c:v>1.6625078125000008</c:v>
                </c:pt>
                <c:pt idx="59">
                  <c:v>2.0633788567407421</c:v>
                </c:pt>
                <c:pt idx="60">
                  <c:v>1.6871039183703711</c:v>
                </c:pt>
                <c:pt idx="61">
                  <c:v>2.342113462240742</c:v>
                </c:pt>
                <c:pt idx="62">
                  <c:v>1.0029588847407418</c:v>
                </c:pt>
                <c:pt idx="63">
                  <c:v>1.5204821705000009</c:v>
                </c:pt>
                <c:pt idx="64">
                  <c:v>1.2843808145000013</c:v>
                </c:pt>
                <c:pt idx="65">
                  <c:v>1.4543040623703714</c:v>
                </c:pt>
                <c:pt idx="66">
                  <c:v>1.2145199360000003</c:v>
                </c:pt>
                <c:pt idx="67">
                  <c:v>1.1374298125000015</c:v>
                </c:pt>
                <c:pt idx="68">
                  <c:v>1.5755383960000005</c:v>
                </c:pt>
                <c:pt idx="69">
                  <c:v>2.2410338560000014</c:v>
                </c:pt>
                <c:pt idx="70">
                  <c:v>2.1805130943703714</c:v>
                </c:pt>
                <c:pt idx="71">
                  <c:v>1.3866520000000007</c:v>
                </c:pt>
                <c:pt idx="72">
                  <c:v>1.5809232888703706</c:v>
                </c:pt>
                <c:pt idx="73">
                  <c:v>1.2022714162407415</c:v>
                </c:pt>
                <c:pt idx="74">
                  <c:v>0.91829968903703829</c:v>
                </c:pt>
                <c:pt idx="75">
                  <c:v>1.5269719435000011</c:v>
                </c:pt>
                <c:pt idx="76">
                  <c:v>1.176610870370371</c:v>
                </c:pt>
                <c:pt idx="77">
                  <c:v>1.0325104520000004</c:v>
                </c:pt>
                <c:pt idx="78">
                  <c:v>1.7797794745370386</c:v>
                </c:pt>
                <c:pt idx="79">
                  <c:v>0.95730006400000089</c:v>
                </c:pt>
                <c:pt idx="80">
                  <c:v>1.5442614282407414</c:v>
                </c:pt>
                <c:pt idx="81">
                  <c:v>1.2078408280000015</c:v>
                </c:pt>
                <c:pt idx="82">
                  <c:v>0.8211668117037052</c:v>
                </c:pt>
                <c:pt idx="83">
                  <c:v>1.0947045202407413</c:v>
                </c:pt>
                <c:pt idx="84">
                  <c:v>1.4814707045000013</c:v>
                </c:pt>
                <c:pt idx="85">
                  <c:v>0.5056003520000012</c:v>
                </c:pt>
                <c:pt idx="86">
                  <c:v>1.2100677037037044</c:v>
                </c:pt>
                <c:pt idx="87">
                  <c:v>1.1217117322407411</c:v>
                </c:pt>
                <c:pt idx="88">
                  <c:v>1.2622553452407419</c:v>
                </c:pt>
                <c:pt idx="89">
                  <c:v>1.2067271998703715</c:v>
                </c:pt>
                <c:pt idx="90">
                  <c:v>0.49954361524074131</c:v>
                </c:pt>
                <c:pt idx="91">
                  <c:v>0.5261570205370375</c:v>
                </c:pt>
                <c:pt idx="92">
                  <c:v>0.95501081674074118</c:v>
                </c:pt>
                <c:pt idx="93">
                  <c:v>0.74990537024074144</c:v>
                </c:pt>
                <c:pt idx="94">
                  <c:v>8.708502400000101E-2</c:v>
                </c:pt>
                <c:pt idx="95">
                  <c:v>0.20283789524074203</c:v>
                </c:pt>
                <c:pt idx="96">
                  <c:v>0.83801492968750102</c:v>
                </c:pt>
              </c:numCache>
            </c:numRef>
          </c:yVal>
          <c:smooth val="1"/>
          <c:extLst>
            <c:ext xmlns:c16="http://schemas.microsoft.com/office/drawing/2014/chart" uri="{C3380CC4-5D6E-409C-BE32-E72D297353CC}">
              <c16:uniqueId val="{00000000-7F27-0844-B3D4-2200CA883D8E}"/>
            </c:ext>
          </c:extLst>
        </c:ser>
        <c:dLbls>
          <c:showLegendKey val="0"/>
          <c:showVal val="0"/>
          <c:showCatName val="0"/>
          <c:showSerName val="0"/>
          <c:showPercent val="0"/>
          <c:showBubbleSize val="0"/>
        </c:dLbls>
        <c:axId val="1648027984"/>
        <c:axId val="1648030112"/>
      </c:scatterChart>
      <c:valAx>
        <c:axId val="1648027984"/>
        <c:scaling>
          <c:orientation val="minMax"/>
          <c:max val="100"/>
          <c:min val="0"/>
        </c:scaling>
        <c:delete val="0"/>
        <c:axPos val="b"/>
        <c:title>
          <c:tx>
            <c:rich>
              <a:bodyPr/>
              <a:lstStyle/>
              <a:p>
                <a:pPr>
                  <a:defRPr/>
                </a:pPr>
                <a:r>
                  <a:rPr lang="en-US"/>
                  <a:t>Stream</a:t>
                </a:r>
                <a:r>
                  <a:rPr lang="en-US" baseline="0"/>
                  <a:t> Distance (m)</a:t>
                </a:r>
                <a:endParaRPr lang="en-US"/>
              </a:p>
            </c:rich>
          </c:tx>
          <c:overlay val="0"/>
        </c:title>
        <c:numFmt formatCode="General" sourceLinked="1"/>
        <c:majorTickMark val="out"/>
        <c:minorTickMark val="out"/>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48030112"/>
        <c:crosses val="autoZero"/>
        <c:crossBetween val="midCat"/>
        <c:majorUnit val="20"/>
        <c:minorUnit val="10"/>
      </c:valAx>
      <c:valAx>
        <c:axId val="1648030112"/>
        <c:scaling>
          <c:orientation val="minMax"/>
          <c:max val="18"/>
          <c:min val="0"/>
        </c:scaling>
        <c:delete val="0"/>
        <c:axPos val="l"/>
        <c:title>
          <c:tx>
            <c:rich>
              <a:bodyPr/>
              <a:lstStyle/>
              <a:p>
                <a:pPr marL="0" marR="0" indent="0" algn="ctr" defTabSz="914400" rtl="0" eaLnBrk="1" fontAlgn="auto" latinLnBrk="0" hangingPunct="1">
                  <a:lnSpc>
                    <a:spcPct val="100000"/>
                  </a:lnSpc>
                  <a:spcBef>
                    <a:spcPts val="0"/>
                  </a:spcBef>
                  <a:spcAft>
                    <a:spcPts val="0"/>
                  </a:spcAft>
                  <a:buClrTx/>
                  <a:buSzTx/>
                  <a:buFontTx/>
                  <a:buNone/>
                  <a:tabLst/>
                  <a:defRPr sz="1200" b="1" i="0" u="none" strike="noStrike" kern="1200" baseline="0">
                    <a:solidFill>
                      <a:sysClr val="windowText" lastClr="000000"/>
                    </a:solidFill>
                    <a:latin typeface="+mn-lt"/>
                    <a:ea typeface="+mn-ea"/>
                    <a:cs typeface="+mn-cs"/>
                  </a:defRPr>
                </a:pPr>
                <a:r>
                  <a:rPr lang="mr-IN" sz="1200" b="1" i="0" baseline="0">
                    <a:effectLst/>
                  </a:rPr>
                  <a:t>24hr PAR (mol m</a:t>
                </a:r>
                <a:r>
                  <a:rPr lang="mr-IN" sz="1200" b="1" i="0" baseline="30000">
                    <a:effectLst/>
                  </a:rPr>
                  <a:t>-2</a:t>
                </a:r>
                <a:r>
                  <a:rPr lang="mr-IN" sz="1200" b="1" i="0" baseline="0">
                    <a:effectLst/>
                  </a:rPr>
                  <a:t> day</a:t>
                </a:r>
                <a:r>
                  <a:rPr lang="mr-IN" sz="1200" b="1" i="0" baseline="30000">
                    <a:effectLst/>
                  </a:rPr>
                  <a:t>-1</a:t>
                </a:r>
                <a:r>
                  <a:rPr lang="mr-IN" sz="1200" b="1" i="0" baseline="0">
                    <a:effectLst/>
                  </a:rPr>
                  <a:t>)</a:t>
                </a:r>
                <a:endParaRPr lang="mr-IN" sz="1200" b="1">
                  <a:effectLst/>
                </a:endParaRPr>
              </a:p>
            </c:rich>
          </c:tx>
          <c:overlay val="0"/>
        </c:title>
        <c:numFmt formatCode="0" sourceLinked="0"/>
        <c:majorTickMark val="out"/>
        <c:minorTickMark val="out"/>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48027984"/>
        <c:crosses val="autoZero"/>
        <c:crossBetween val="midCat"/>
        <c:minorUnit val="1"/>
      </c:valAx>
      <c:spPr>
        <a:noFill/>
        <a:ln>
          <a:noFill/>
        </a:ln>
        <a:effectLst/>
      </c:spPr>
    </c:plotArea>
    <c:legend>
      <c:legendPos val="l"/>
      <c:layout>
        <c:manualLayout>
          <c:xMode val="edge"/>
          <c:yMode val="edge"/>
          <c:x val="0.10278161241191605"/>
          <c:y val="6.0770491891784885E-2"/>
          <c:w val="0.32452835500062993"/>
          <c:h val="6.7723870693773558E-2"/>
        </c:manualLayout>
      </c:layout>
      <c:overlay val="0"/>
    </c:legend>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48423988868996E-2"/>
          <c:y val="4.7949517285671803E-2"/>
          <c:w val="0.90515531824462692"/>
          <c:h val="0.79771189789502861"/>
        </c:manualLayout>
      </c:layout>
      <c:scatterChart>
        <c:scatterStyle val="lineMarker"/>
        <c:varyColors val="0"/>
        <c:ser>
          <c:idx val="3"/>
          <c:order val="0"/>
          <c:tx>
            <c:v>2014 Pre-treatment</c:v>
          </c:tx>
          <c:spPr>
            <a:ln>
              <a:solidFill>
                <a:schemeClr val="accent4"/>
              </a:solidFill>
            </a:ln>
          </c:spPr>
          <c:marker>
            <c:symbol val="square"/>
            <c:size val="4"/>
            <c:spPr>
              <a:solidFill>
                <a:schemeClr val="accent4"/>
              </a:solidFill>
              <a:ln>
                <a:solidFill>
                  <a:schemeClr val="accent4"/>
                </a:solidFill>
              </a:ln>
            </c:spPr>
          </c:marker>
          <c:xVal>
            <c:numRef>
              <c:f>'2014 2015 Data'!$E$55:$E$73</c:f>
              <c:numCache>
                <c:formatCode>General</c:formatCode>
                <c:ptCount val="19"/>
                <c:pt idx="0">
                  <c:v>260</c:v>
                </c:pt>
                <c:pt idx="1">
                  <c:v>265</c:v>
                </c:pt>
                <c:pt idx="2">
                  <c:v>270</c:v>
                </c:pt>
                <c:pt idx="3">
                  <c:v>275</c:v>
                </c:pt>
                <c:pt idx="4">
                  <c:v>280</c:v>
                </c:pt>
                <c:pt idx="5">
                  <c:v>285</c:v>
                </c:pt>
                <c:pt idx="6">
                  <c:v>290</c:v>
                </c:pt>
                <c:pt idx="7">
                  <c:v>295</c:v>
                </c:pt>
                <c:pt idx="8">
                  <c:v>300</c:v>
                </c:pt>
                <c:pt idx="9">
                  <c:v>305</c:v>
                </c:pt>
                <c:pt idx="10">
                  <c:v>310</c:v>
                </c:pt>
                <c:pt idx="11">
                  <c:v>315</c:v>
                </c:pt>
                <c:pt idx="12">
                  <c:v>320</c:v>
                </c:pt>
                <c:pt idx="13">
                  <c:v>325</c:v>
                </c:pt>
                <c:pt idx="14">
                  <c:v>330</c:v>
                </c:pt>
                <c:pt idx="15">
                  <c:v>335</c:v>
                </c:pt>
                <c:pt idx="16">
                  <c:v>340</c:v>
                </c:pt>
                <c:pt idx="17">
                  <c:v>345</c:v>
                </c:pt>
                <c:pt idx="18">
                  <c:v>350</c:v>
                </c:pt>
              </c:numCache>
            </c:numRef>
          </c:xVal>
          <c:yVal>
            <c:numRef>
              <c:f>'2014 2015 Data'!$I$75:$I$93</c:f>
              <c:numCache>
                <c:formatCode>General</c:formatCode>
                <c:ptCount val="19"/>
                <c:pt idx="0">
                  <c:v>1.5755383960000005</c:v>
                </c:pt>
                <c:pt idx="1">
                  <c:v>2.2410338560000014</c:v>
                </c:pt>
                <c:pt idx="2">
                  <c:v>2.1805130943703714</c:v>
                </c:pt>
                <c:pt idx="3">
                  <c:v>1.3866520000000007</c:v>
                </c:pt>
                <c:pt idx="4">
                  <c:v>1.5809232888703706</c:v>
                </c:pt>
                <c:pt idx="5">
                  <c:v>1.2022714162407415</c:v>
                </c:pt>
                <c:pt idx="6">
                  <c:v>0.91829968903703829</c:v>
                </c:pt>
                <c:pt idx="7">
                  <c:v>1.5269719435000011</c:v>
                </c:pt>
                <c:pt idx="8">
                  <c:v>1.176610870370371</c:v>
                </c:pt>
                <c:pt idx="9">
                  <c:v>1.0325104520000004</c:v>
                </c:pt>
                <c:pt idx="10">
                  <c:v>1.7797794745370386</c:v>
                </c:pt>
                <c:pt idx="11">
                  <c:v>0.95730006400000089</c:v>
                </c:pt>
                <c:pt idx="12">
                  <c:v>1.5442614282407414</c:v>
                </c:pt>
                <c:pt idx="13">
                  <c:v>1.2078408280000015</c:v>
                </c:pt>
                <c:pt idx="14">
                  <c:v>0.8211668117037052</c:v>
                </c:pt>
                <c:pt idx="15">
                  <c:v>1.0947045202407413</c:v>
                </c:pt>
                <c:pt idx="16">
                  <c:v>1.4814707045000013</c:v>
                </c:pt>
                <c:pt idx="17">
                  <c:v>0.5056003520000012</c:v>
                </c:pt>
                <c:pt idx="18">
                  <c:v>1.2100677037037044</c:v>
                </c:pt>
              </c:numCache>
            </c:numRef>
          </c:yVal>
          <c:smooth val="0"/>
          <c:extLst>
            <c:ext xmlns:c16="http://schemas.microsoft.com/office/drawing/2014/chart" uri="{C3380CC4-5D6E-409C-BE32-E72D297353CC}">
              <c16:uniqueId val="{00000000-7E06-0044-893E-8BA0568AE3B8}"/>
            </c:ext>
          </c:extLst>
        </c:ser>
        <c:ser>
          <c:idx val="8"/>
          <c:order val="1"/>
          <c:tx>
            <c:v>2014 pre 2</c:v>
          </c:tx>
          <c:spPr>
            <a:ln>
              <a:solidFill>
                <a:schemeClr val="accent4"/>
              </a:solidFill>
            </a:ln>
          </c:spPr>
          <c:marker>
            <c:symbol val="circle"/>
            <c:size val="5"/>
            <c:spPr>
              <a:solidFill>
                <a:schemeClr val="accent4"/>
              </a:solidFill>
              <a:ln>
                <a:solidFill>
                  <a:schemeClr val="accent4"/>
                </a:solidFill>
              </a:ln>
            </c:spPr>
          </c:marker>
          <c:xVal>
            <c:numRef>
              <c:f>'2014 2015 Data'!$G$26:$G$44</c:f>
              <c:numCache>
                <c:formatCode>General</c:formatCode>
                <c:ptCount val="19"/>
                <c:pt idx="0">
                  <c:v>140</c:v>
                </c:pt>
                <c:pt idx="1">
                  <c:v>145</c:v>
                </c:pt>
                <c:pt idx="2">
                  <c:v>150</c:v>
                </c:pt>
                <c:pt idx="3">
                  <c:v>155</c:v>
                </c:pt>
                <c:pt idx="4">
                  <c:v>160</c:v>
                </c:pt>
                <c:pt idx="5">
                  <c:v>165</c:v>
                </c:pt>
                <c:pt idx="6">
                  <c:v>170</c:v>
                </c:pt>
                <c:pt idx="7">
                  <c:v>175</c:v>
                </c:pt>
                <c:pt idx="8">
                  <c:v>180</c:v>
                </c:pt>
                <c:pt idx="9">
                  <c:v>185</c:v>
                </c:pt>
                <c:pt idx="10">
                  <c:v>190</c:v>
                </c:pt>
                <c:pt idx="11">
                  <c:v>195</c:v>
                </c:pt>
                <c:pt idx="12">
                  <c:v>200</c:v>
                </c:pt>
                <c:pt idx="13">
                  <c:v>205</c:v>
                </c:pt>
                <c:pt idx="14">
                  <c:v>210</c:v>
                </c:pt>
                <c:pt idx="15">
                  <c:v>215</c:v>
                </c:pt>
                <c:pt idx="16">
                  <c:v>220</c:v>
                </c:pt>
                <c:pt idx="17">
                  <c:v>225</c:v>
                </c:pt>
                <c:pt idx="18">
                  <c:v>230</c:v>
                </c:pt>
              </c:numCache>
            </c:numRef>
          </c:xVal>
          <c:yVal>
            <c:numRef>
              <c:f>'2014 2015 Data'!$I$33:$I$51</c:f>
              <c:numCache>
                <c:formatCode>General</c:formatCode>
                <c:ptCount val="19"/>
                <c:pt idx="0">
                  <c:v>0.83046658474074042</c:v>
                </c:pt>
                <c:pt idx="1">
                  <c:v>1.8550246447407406</c:v>
                </c:pt>
                <c:pt idx="2">
                  <c:v>0.92864061353703664</c:v>
                </c:pt>
                <c:pt idx="3">
                  <c:v>1.1189021474374994</c:v>
                </c:pt>
                <c:pt idx="4">
                  <c:v>0.62692579587037067</c:v>
                </c:pt>
                <c:pt idx="5">
                  <c:v>1.6753457945000001</c:v>
                </c:pt>
                <c:pt idx="6">
                  <c:v>1.8094925554999997</c:v>
                </c:pt>
                <c:pt idx="7">
                  <c:v>1.5884584039999998</c:v>
                </c:pt>
                <c:pt idx="8">
                  <c:v>2.2410338560000009</c:v>
                </c:pt>
                <c:pt idx="9">
                  <c:v>1.84973612687037</c:v>
                </c:pt>
                <c:pt idx="10">
                  <c:v>1.9394448640000004</c:v>
                </c:pt>
                <c:pt idx="11">
                  <c:v>1.7712802894999999</c:v>
                </c:pt>
                <c:pt idx="12">
                  <c:v>0.41055355600000054</c:v>
                </c:pt>
                <c:pt idx="13">
                  <c:v>1.525890551703704</c:v>
                </c:pt>
                <c:pt idx="14">
                  <c:v>0.7028318094999999</c:v>
                </c:pt>
                <c:pt idx="15">
                  <c:v>1.3855574788703702</c:v>
                </c:pt>
                <c:pt idx="16">
                  <c:v>0.93667490799999964</c:v>
                </c:pt>
                <c:pt idx="17">
                  <c:v>0.500755351703704</c:v>
                </c:pt>
                <c:pt idx="18">
                  <c:v>0.1483751359999998</c:v>
                </c:pt>
              </c:numCache>
            </c:numRef>
          </c:yVal>
          <c:smooth val="0"/>
          <c:extLst>
            <c:ext xmlns:c16="http://schemas.microsoft.com/office/drawing/2014/chart" uri="{C3380CC4-5D6E-409C-BE32-E72D297353CC}">
              <c16:uniqueId val="{00000001-7E06-0044-893E-8BA0568AE3B8}"/>
            </c:ext>
          </c:extLst>
        </c:ser>
        <c:ser>
          <c:idx val="0"/>
          <c:order val="2"/>
          <c:tx>
            <c:v>2016 Pre-Reference</c:v>
          </c:tx>
          <c:spPr>
            <a:ln>
              <a:solidFill>
                <a:srgbClr val="92D050"/>
              </a:solidFill>
            </a:ln>
          </c:spPr>
          <c:marker>
            <c:symbol val="circle"/>
            <c:size val="5"/>
            <c:spPr>
              <a:solidFill>
                <a:srgbClr val="92D050"/>
              </a:solidFill>
              <a:ln>
                <a:solidFill>
                  <a:srgbClr val="92D050"/>
                </a:solidFill>
              </a:ln>
            </c:spPr>
          </c:marker>
          <c:xVal>
            <c:numRef>
              <c:f>'McTE figs'!$D$3:$D$19</c:f>
              <c:numCache>
                <c:formatCode>General</c:formatCode>
                <c:ptCount val="17"/>
                <c:pt idx="0">
                  <c:v>140</c:v>
                </c:pt>
                <c:pt idx="1">
                  <c:v>145</c:v>
                </c:pt>
                <c:pt idx="2">
                  <c:v>150</c:v>
                </c:pt>
                <c:pt idx="3">
                  <c:v>155</c:v>
                </c:pt>
                <c:pt idx="4">
                  <c:v>160</c:v>
                </c:pt>
                <c:pt idx="5">
                  <c:v>165</c:v>
                </c:pt>
                <c:pt idx="6">
                  <c:v>170</c:v>
                </c:pt>
                <c:pt idx="7">
                  <c:v>175</c:v>
                </c:pt>
                <c:pt idx="8">
                  <c:v>180</c:v>
                </c:pt>
                <c:pt idx="9">
                  <c:v>185</c:v>
                </c:pt>
                <c:pt idx="10">
                  <c:v>190</c:v>
                </c:pt>
                <c:pt idx="11">
                  <c:v>195</c:v>
                </c:pt>
                <c:pt idx="12">
                  <c:v>200</c:v>
                </c:pt>
                <c:pt idx="13">
                  <c:v>205</c:v>
                </c:pt>
                <c:pt idx="14">
                  <c:v>210</c:v>
                </c:pt>
                <c:pt idx="15">
                  <c:v>215</c:v>
                </c:pt>
                <c:pt idx="16">
                  <c:v>220</c:v>
                </c:pt>
              </c:numCache>
            </c:numRef>
          </c:xVal>
          <c:yVal>
            <c:numRef>
              <c:f>'McTE figs'!$F$3:$F$19</c:f>
              <c:numCache>
                <c:formatCode>0.00</c:formatCode>
                <c:ptCount val="17"/>
                <c:pt idx="0">
                  <c:v>0.94957777777777785</c:v>
                </c:pt>
                <c:pt idx="1">
                  <c:v>0.96444444444444444</c:v>
                </c:pt>
                <c:pt idx="2">
                  <c:v>0.49464177777777751</c:v>
                </c:pt>
                <c:pt idx="3">
                  <c:v>0.96369900000000031</c:v>
                </c:pt>
                <c:pt idx="4">
                  <c:v>1.1794887777777778</c:v>
                </c:pt>
                <c:pt idx="5">
                  <c:v>0.87945511111111108</c:v>
                </c:pt>
                <c:pt idx="6">
                  <c:v>0.58675377777777749</c:v>
                </c:pt>
                <c:pt idx="7">
                  <c:v>0.51420344444444432</c:v>
                </c:pt>
                <c:pt idx="8">
                  <c:v>0.50113544444444436</c:v>
                </c:pt>
                <c:pt idx="9">
                  <c:v>0.80301511111111123</c:v>
                </c:pt>
                <c:pt idx="10">
                  <c:v>0.90623899999999968</c:v>
                </c:pt>
                <c:pt idx="11">
                  <c:v>0.78845277777777767</c:v>
                </c:pt>
                <c:pt idx="12">
                  <c:v>1.3624309999999997</c:v>
                </c:pt>
                <c:pt idx="13">
                  <c:v>1.160182111111111</c:v>
                </c:pt>
                <c:pt idx="14">
                  <c:v>1.5488967777777782</c:v>
                </c:pt>
                <c:pt idx="15">
                  <c:v>1.5093749999999999</c:v>
                </c:pt>
                <c:pt idx="16">
                  <c:v>2.038383444444444</c:v>
                </c:pt>
              </c:numCache>
            </c:numRef>
          </c:yVal>
          <c:smooth val="0"/>
          <c:extLst>
            <c:ext xmlns:c16="http://schemas.microsoft.com/office/drawing/2014/chart" uri="{C3380CC4-5D6E-409C-BE32-E72D297353CC}">
              <c16:uniqueId val="{00000002-7E06-0044-893E-8BA0568AE3B8}"/>
            </c:ext>
          </c:extLst>
        </c:ser>
        <c:ser>
          <c:idx val="1"/>
          <c:order val="3"/>
          <c:tx>
            <c:v>2016 Pre-treatment</c:v>
          </c:tx>
          <c:spPr>
            <a:ln>
              <a:solidFill>
                <a:srgbClr val="92D050"/>
              </a:solidFill>
            </a:ln>
          </c:spPr>
          <c:marker>
            <c:symbol val="square"/>
            <c:size val="5"/>
            <c:spPr>
              <a:solidFill>
                <a:srgbClr val="92D050"/>
              </a:solidFill>
              <a:ln>
                <a:solidFill>
                  <a:srgbClr val="92D050"/>
                </a:solidFill>
              </a:ln>
            </c:spPr>
          </c:marker>
          <c:xVal>
            <c:numRef>
              <c:f>'McTE figs'!$D$20:$D$38</c:f>
              <c:numCache>
                <c:formatCode>General</c:formatCode>
                <c:ptCount val="19"/>
                <c:pt idx="0">
                  <c:v>260</c:v>
                </c:pt>
                <c:pt idx="1">
                  <c:v>265</c:v>
                </c:pt>
                <c:pt idx="2">
                  <c:v>270</c:v>
                </c:pt>
                <c:pt idx="3">
                  <c:v>275</c:v>
                </c:pt>
                <c:pt idx="4">
                  <c:v>280</c:v>
                </c:pt>
                <c:pt idx="5">
                  <c:v>285</c:v>
                </c:pt>
                <c:pt idx="6">
                  <c:v>290</c:v>
                </c:pt>
                <c:pt idx="7">
                  <c:v>295</c:v>
                </c:pt>
                <c:pt idx="8">
                  <c:v>300</c:v>
                </c:pt>
                <c:pt idx="9">
                  <c:v>305</c:v>
                </c:pt>
                <c:pt idx="10">
                  <c:v>310</c:v>
                </c:pt>
                <c:pt idx="11">
                  <c:v>315</c:v>
                </c:pt>
                <c:pt idx="12">
                  <c:v>320</c:v>
                </c:pt>
                <c:pt idx="13">
                  <c:v>325</c:v>
                </c:pt>
                <c:pt idx="14">
                  <c:v>330</c:v>
                </c:pt>
                <c:pt idx="15">
                  <c:v>335</c:v>
                </c:pt>
                <c:pt idx="16">
                  <c:v>340</c:v>
                </c:pt>
                <c:pt idx="17">
                  <c:v>345</c:v>
                </c:pt>
                <c:pt idx="18">
                  <c:v>350</c:v>
                </c:pt>
              </c:numCache>
            </c:numRef>
          </c:xVal>
          <c:yVal>
            <c:numRef>
              <c:f>'McTE figs'!$F$20:$F$38</c:f>
              <c:numCache>
                <c:formatCode>0.00</c:formatCode>
                <c:ptCount val="19"/>
                <c:pt idx="0">
                  <c:v>1.421152777777777</c:v>
                </c:pt>
                <c:pt idx="1">
                  <c:v>1.5183194444444439</c:v>
                </c:pt>
                <c:pt idx="2">
                  <c:v>0.75553544444444432</c:v>
                </c:pt>
                <c:pt idx="3">
                  <c:v>1.3761554444444446</c:v>
                </c:pt>
                <c:pt idx="4">
                  <c:v>1.1124754444444445</c:v>
                </c:pt>
                <c:pt idx="5">
                  <c:v>1.2005487777777777</c:v>
                </c:pt>
                <c:pt idx="6">
                  <c:v>1.8385671111111113</c:v>
                </c:pt>
                <c:pt idx="7">
                  <c:v>1.6044</c:v>
                </c:pt>
                <c:pt idx="8">
                  <c:v>0.61881011111111095</c:v>
                </c:pt>
                <c:pt idx="9">
                  <c:v>0.9128000000000005</c:v>
                </c:pt>
                <c:pt idx="10">
                  <c:v>0.84445277777777783</c:v>
                </c:pt>
                <c:pt idx="11">
                  <c:v>1.4281287777777778</c:v>
                </c:pt>
                <c:pt idx="12">
                  <c:v>0.73320177777777762</c:v>
                </c:pt>
                <c:pt idx="13">
                  <c:v>1.5861111111111106</c:v>
                </c:pt>
                <c:pt idx="14">
                  <c:v>1.1418000000000004</c:v>
                </c:pt>
                <c:pt idx="15">
                  <c:v>0.56508877777777788</c:v>
                </c:pt>
                <c:pt idx="16">
                  <c:v>1.0027567777777779</c:v>
                </c:pt>
                <c:pt idx="17">
                  <c:v>0.98015011111111117</c:v>
                </c:pt>
                <c:pt idx="18">
                  <c:v>0.94809600000000005</c:v>
                </c:pt>
              </c:numCache>
            </c:numRef>
          </c:yVal>
          <c:smooth val="0"/>
          <c:extLst>
            <c:ext xmlns:c16="http://schemas.microsoft.com/office/drawing/2014/chart" uri="{C3380CC4-5D6E-409C-BE32-E72D297353CC}">
              <c16:uniqueId val="{00000003-7E06-0044-893E-8BA0568AE3B8}"/>
            </c:ext>
          </c:extLst>
        </c:ser>
        <c:ser>
          <c:idx val="7"/>
          <c:order val="4"/>
          <c:tx>
            <c:v>2017 Pre-Reference</c:v>
          </c:tx>
          <c:spPr>
            <a:ln>
              <a:solidFill>
                <a:schemeClr val="accent6">
                  <a:lumMod val="75000"/>
                </a:schemeClr>
              </a:solidFill>
            </a:ln>
          </c:spPr>
          <c:marker>
            <c:symbol val="circle"/>
            <c:size val="5"/>
            <c:spPr>
              <a:solidFill>
                <a:schemeClr val="accent6">
                  <a:lumMod val="75000"/>
                </a:schemeClr>
              </a:solidFill>
              <a:ln>
                <a:solidFill>
                  <a:schemeClr val="accent6">
                    <a:lumMod val="75000"/>
                  </a:schemeClr>
                </a:solidFill>
              </a:ln>
            </c:spPr>
          </c:marker>
          <c:xVal>
            <c:numRef>
              <c:f>('MCTE 7-22-17'!$AK$20:$AK$35,'MCTE 7-22-17'!$AK$37)</c:f>
              <c:numCache>
                <c:formatCode>General</c:formatCode>
                <c:ptCount val="17"/>
                <c:pt idx="0">
                  <c:v>145</c:v>
                </c:pt>
                <c:pt idx="1">
                  <c:v>150</c:v>
                </c:pt>
                <c:pt idx="2">
                  <c:v>155</c:v>
                </c:pt>
                <c:pt idx="3">
                  <c:v>160</c:v>
                </c:pt>
                <c:pt idx="4">
                  <c:v>165</c:v>
                </c:pt>
                <c:pt idx="5">
                  <c:v>170</c:v>
                </c:pt>
                <c:pt idx="6">
                  <c:v>175</c:v>
                </c:pt>
                <c:pt idx="7">
                  <c:v>180</c:v>
                </c:pt>
                <c:pt idx="8">
                  <c:v>185</c:v>
                </c:pt>
                <c:pt idx="9">
                  <c:v>190</c:v>
                </c:pt>
                <c:pt idx="10">
                  <c:v>195</c:v>
                </c:pt>
                <c:pt idx="11">
                  <c:v>200</c:v>
                </c:pt>
                <c:pt idx="12">
                  <c:v>205</c:v>
                </c:pt>
                <c:pt idx="13">
                  <c:v>210</c:v>
                </c:pt>
                <c:pt idx="14">
                  <c:v>215</c:v>
                </c:pt>
                <c:pt idx="15">
                  <c:v>220</c:v>
                </c:pt>
                <c:pt idx="16">
                  <c:v>230</c:v>
                </c:pt>
              </c:numCache>
            </c:numRef>
          </c:xVal>
          <c:yVal>
            <c:numRef>
              <c:f>('MCTE 7-22-17'!$AI$20:$AI$35,'MCTE 7-22-17'!$AI$37)</c:f>
              <c:numCache>
                <c:formatCode>0.00</c:formatCode>
                <c:ptCount val="17"/>
                <c:pt idx="0">
                  <c:v>9.7761777777777684E-2</c:v>
                </c:pt>
                <c:pt idx="1">
                  <c:v>0.14192711111111114</c:v>
                </c:pt>
                <c:pt idx="2">
                  <c:v>0.38344444444444442</c:v>
                </c:pt>
                <c:pt idx="3">
                  <c:v>3.8674999999999994E-2</c:v>
                </c:pt>
                <c:pt idx="4">
                  <c:v>3.2189999999999185E-3</c:v>
                </c:pt>
                <c:pt idx="5">
                  <c:v>0.10356711111111117</c:v>
                </c:pt>
                <c:pt idx="6">
                  <c:v>4.7088777777777729E-2</c:v>
                </c:pt>
                <c:pt idx="7">
                  <c:v>5.3664000000000128E-2</c:v>
                </c:pt>
                <c:pt idx="8">
                  <c:v>0.12765277777777778</c:v>
                </c:pt>
                <c:pt idx="9">
                  <c:v>0.41044344444444431</c:v>
                </c:pt>
                <c:pt idx="10">
                  <c:v>0.7815527777777781</c:v>
                </c:pt>
                <c:pt idx="11">
                  <c:v>0.50468877777777776</c:v>
                </c:pt>
                <c:pt idx="12">
                  <c:v>1.1497777777777773</c:v>
                </c:pt>
                <c:pt idx="13">
                  <c:v>0.28028211111111112</c:v>
                </c:pt>
                <c:pt idx="14">
                  <c:v>4.2191774587111111</c:v>
                </c:pt>
                <c:pt idx="15">
                  <c:v>4.1722111111111154E-2</c:v>
                </c:pt>
                <c:pt idx="16">
                  <c:v>0.16895011111111125</c:v>
                </c:pt>
              </c:numCache>
            </c:numRef>
          </c:yVal>
          <c:smooth val="1"/>
          <c:extLst>
            <c:ext xmlns:c16="http://schemas.microsoft.com/office/drawing/2014/chart" uri="{C3380CC4-5D6E-409C-BE32-E72D297353CC}">
              <c16:uniqueId val="{00000004-7E06-0044-893E-8BA0568AE3B8}"/>
            </c:ext>
          </c:extLst>
        </c:ser>
        <c:ser>
          <c:idx val="6"/>
          <c:order val="5"/>
          <c:tx>
            <c:v>2017 Pre-treatment</c:v>
          </c:tx>
          <c:spPr>
            <a:ln>
              <a:solidFill>
                <a:schemeClr val="accent6">
                  <a:lumMod val="75000"/>
                </a:schemeClr>
              </a:solidFill>
            </a:ln>
          </c:spPr>
          <c:marker>
            <c:symbol val="square"/>
            <c:size val="5"/>
            <c:spPr>
              <a:solidFill>
                <a:schemeClr val="accent6">
                  <a:lumMod val="75000"/>
                </a:schemeClr>
              </a:solidFill>
              <a:ln>
                <a:solidFill>
                  <a:schemeClr val="accent6">
                    <a:lumMod val="75000"/>
                  </a:schemeClr>
                </a:solidFill>
              </a:ln>
            </c:spPr>
          </c:marker>
          <c:xVal>
            <c:numRef>
              <c:f>'MCTE 7-22-17'!$AK$2:$AK$19</c:f>
              <c:numCache>
                <c:formatCode>General</c:formatCode>
                <c:ptCount val="18"/>
                <c:pt idx="0">
                  <c:v>260</c:v>
                </c:pt>
                <c:pt idx="1">
                  <c:v>265</c:v>
                </c:pt>
                <c:pt idx="2">
                  <c:v>270</c:v>
                </c:pt>
                <c:pt idx="3">
                  <c:v>275</c:v>
                </c:pt>
                <c:pt idx="4">
                  <c:v>280</c:v>
                </c:pt>
                <c:pt idx="5">
                  <c:v>285</c:v>
                </c:pt>
                <c:pt idx="6">
                  <c:v>290</c:v>
                </c:pt>
                <c:pt idx="7">
                  <c:v>295</c:v>
                </c:pt>
                <c:pt idx="8">
                  <c:v>300</c:v>
                </c:pt>
                <c:pt idx="9">
                  <c:v>305</c:v>
                </c:pt>
                <c:pt idx="10">
                  <c:v>310</c:v>
                </c:pt>
                <c:pt idx="11">
                  <c:v>315</c:v>
                </c:pt>
                <c:pt idx="12">
                  <c:v>320</c:v>
                </c:pt>
                <c:pt idx="13">
                  <c:v>325</c:v>
                </c:pt>
                <c:pt idx="14">
                  <c:v>330</c:v>
                </c:pt>
                <c:pt idx="15">
                  <c:v>335</c:v>
                </c:pt>
                <c:pt idx="16">
                  <c:v>340</c:v>
                </c:pt>
                <c:pt idx="17">
                  <c:v>350</c:v>
                </c:pt>
              </c:numCache>
            </c:numRef>
          </c:xVal>
          <c:yVal>
            <c:numRef>
              <c:f>'MCTE 7-22-17'!$AI$2:$AI$19</c:f>
              <c:numCache>
                <c:formatCode>0.00</c:formatCode>
                <c:ptCount val="18"/>
                <c:pt idx="0">
                  <c:v>0.241335111111111</c:v>
                </c:pt>
                <c:pt idx="1">
                  <c:v>0.51062877777777793</c:v>
                </c:pt>
                <c:pt idx="2">
                  <c:v>0.40933099999999989</c:v>
                </c:pt>
                <c:pt idx="3">
                  <c:v>0.34262399999999987</c:v>
                </c:pt>
                <c:pt idx="4">
                  <c:v>0.70977900000000016</c:v>
                </c:pt>
                <c:pt idx="5">
                  <c:v>0.59612211111111113</c:v>
                </c:pt>
                <c:pt idx="6">
                  <c:v>0.44195277777777775</c:v>
                </c:pt>
                <c:pt idx="7">
                  <c:v>0.12422877777777773</c:v>
                </c:pt>
                <c:pt idx="8">
                  <c:v>0.31957777777777774</c:v>
                </c:pt>
                <c:pt idx="9">
                  <c:v>0.2065790000000001</c:v>
                </c:pt>
                <c:pt idx="10">
                  <c:v>0.29289599999999971</c:v>
                </c:pt>
                <c:pt idx="11">
                  <c:v>0.28430344444444455</c:v>
                </c:pt>
                <c:pt idx="12">
                  <c:v>0.44081544444444448</c:v>
                </c:pt>
                <c:pt idx="13">
                  <c:v>0.74535377777777767</c:v>
                </c:pt>
                <c:pt idx="14">
                  <c:v>0.76303377777777737</c:v>
                </c:pt>
                <c:pt idx="15">
                  <c:v>0.25351011111111099</c:v>
                </c:pt>
                <c:pt idx="16">
                  <c:v>0.36502400000000013</c:v>
                </c:pt>
                <c:pt idx="17">
                  <c:v>0</c:v>
                </c:pt>
              </c:numCache>
            </c:numRef>
          </c:yVal>
          <c:smooth val="1"/>
          <c:extLst>
            <c:ext xmlns:c16="http://schemas.microsoft.com/office/drawing/2014/chart" uri="{C3380CC4-5D6E-409C-BE32-E72D297353CC}">
              <c16:uniqueId val="{00000005-7E06-0044-893E-8BA0568AE3B8}"/>
            </c:ext>
          </c:extLst>
        </c:ser>
        <c:ser>
          <c:idx val="5"/>
          <c:order val="6"/>
          <c:tx>
            <c:v>Post-Reference</c:v>
          </c:tx>
          <c:spPr>
            <a:ln>
              <a:solidFill>
                <a:srgbClr val="C00000"/>
              </a:solidFill>
            </a:ln>
          </c:spPr>
          <c:marker>
            <c:spPr>
              <a:solidFill>
                <a:srgbClr val="C00000"/>
              </a:solidFill>
              <a:ln>
                <a:solidFill>
                  <a:srgbClr val="C00000"/>
                </a:solidFill>
              </a:ln>
            </c:spPr>
          </c:marker>
          <c:xVal>
            <c:numRef>
              <c:f>'MCTE 8-8-17'!$AC$34:$AC$50</c:f>
              <c:numCache>
                <c:formatCode>General</c:formatCode>
                <c:ptCount val="17"/>
                <c:pt idx="0">
                  <c:v>220</c:v>
                </c:pt>
                <c:pt idx="1">
                  <c:v>215</c:v>
                </c:pt>
                <c:pt idx="2">
                  <c:v>210</c:v>
                </c:pt>
                <c:pt idx="3">
                  <c:v>205</c:v>
                </c:pt>
                <c:pt idx="4">
                  <c:v>200</c:v>
                </c:pt>
                <c:pt idx="5">
                  <c:v>195</c:v>
                </c:pt>
                <c:pt idx="6">
                  <c:v>190</c:v>
                </c:pt>
                <c:pt idx="7">
                  <c:v>185</c:v>
                </c:pt>
                <c:pt idx="8">
                  <c:v>180</c:v>
                </c:pt>
                <c:pt idx="9">
                  <c:v>175</c:v>
                </c:pt>
                <c:pt idx="10">
                  <c:v>170</c:v>
                </c:pt>
                <c:pt idx="11">
                  <c:v>165</c:v>
                </c:pt>
                <c:pt idx="12">
                  <c:v>160</c:v>
                </c:pt>
                <c:pt idx="13">
                  <c:v>155</c:v>
                </c:pt>
                <c:pt idx="14">
                  <c:v>150</c:v>
                </c:pt>
                <c:pt idx="15">
                  <c:v>145</c:v>
                </c:pt>
                <c:pt idx="16">
                  <c:v>140</c:v>
                </c:pt>
              </c:numCache>
            </c:numRef>
          </c:xVal>
          <c:yVal>
            <c:numRef>
              <c:f>'MCTE 8-8-17'!$AB$34:$AB$50</c:f>
              <c:numCache>
                <c:formatCode>0.00</c:formatCode>
                <c:ptCount val="17"/>
                <c:pt idx="0">
                  <c:v>0.45423524999999887</c:v>
                </c:pt>
                <c:pt idx="1">
                  <c:v>0.29568969444444337</c:v>
                </c:pt>
                <c:pt idx="2">
                  <c:v>0.76508344444444265</c:v>
                </c:pt>
                <c:pt idx="3">
                  <c:v>0.84693524999999847</c:v>
                </c:pt>
                <c:pt idx="4">
                  <c:v>1.4250750277777757</c:v>
                </c:pt>
                <c:pt idx="5">
                  <c:v>0.24060902777777668</c:v>
                </c:pt>
                <c:pt idx="6">
                  <c:v>0.24060902777777668</c:v>
                </c:pt>
                <c:pt idx="7">
                  <c:v>0.12401524999999894</c:v>
                </c:pt>
                <c:pt idx="8">
                  <c:v>1.6091694444443673E-2</c:v>
                </c:pt>
                <c:pt idx="9">
                  <c:v>3.5075027777776956E-2</c:v>
                </c:pt>
                <c:pt idx="10">
                  <c:v>0.26162169444444361</c:v>
                </c:pt>
                <c:pt idx="11">
                  <c:v>0.12401524999999894</c:v>
                </c:pt>
                <c:pt idx="12">
                  <c:v>0.30693169444444335</c:v>
                </c:pt>
                <c:pt idx="13">
                  <c:v>0.18643124999999922</c:v>
                </c:pt>
                <c:pt idx="14">
                  <c:v>0.49729502777777651</c:v>
                </c:pt>
                <c:pt idx="15">
                  <c:v>0.56970836111110978</c:v>
                </c:pt>
                <c:pt idx="16">
                  <c:v>0.13303124999999902</c:v>
                </c:pt>
              </c:numCache>
            </c:numRef>
          </c:yVal>
          <c:smooth val="1"/>
          <c:extLst>
            <c:ext xmlns:c16="http://schemas.microsoft.com/office/drawing/2014/chart" uri="{C3380CC4-5D6E-409C-BE32-E72D297353CC}">
              <c16:uniqueId val="{00000006-7E06-0044-893E-8BA0568AE3B8}"/>
            </c:ext>
          </c:extLst>
        </c:ser>
        <c:ser>
          <c:idx val="4"/>
          <c:order val="7"/>
          <c:tx>
            <c:v>2017 Post-treatment</c:v>
          </c:tx>
          <c:spPr>
            <a:ln>
              <a:solidFill>
                <a:srgbClr val="C00000"/>
              </a:solidFill>
            </a:ln>
          </c:spPr>
          <c:marker>
            <c:symbol val="square"/>
            <c:size val="5"/>
            <c:spPr>
              <a:solidFill>
                <a:srgbClr val="C00000"/>
              </a:solidFill>
              <a:ln>
                <a:solidFill>
                  <a:srgbClr val="C00000"/>
                </a:solidFill>
              </a:ln>
            </c:spPr>
          </c:marker>
          <c:xVal>
            <c:numRef>
              <c:f>('MCTE 8-8-17'!$AD$5:$AD$16,'MCTE 8-8-17'!$AD$18:$AD$22)</c:f>
              <c:numCache>
                <c:formatCode>General</c:formatCode>
                <c:ptCount val="17"/>
                <c:pt idx="1">
                  <c:v>350</c:v>
                </c:pt>
                <c:pt idx="2">
                  <c:v>345</c:v>
                </c:pt>
                <c:pt idx="3">
                  <c:v>340</c:v>
                </c:pt>
                <c:pt idx="4">
                  <c:v>335</c:v>
                </c:pt>
                <c:pt idx="5">
                  <c:v>330</c:v>
                </c:pt>
                <c:pt idx="6">
                  <c:v>325</c:v>
                </c:pt>
                <c:pt idx="7">
                  <c:v>320</c:v>
                </c:pt>
                <c:pt idx="8">
                  <c:v>315</c:v>
                </c:pt>
                <c:pt idx="9">
                  <c:v>310</c:v>
                </c:pt>
                <c:pt idx="10">
                  <c:v>305</c:v>
                </c:pt>
                <c:pt idx="11">
                  <c:v>300</c:v>
                </c:pt>
                <c:pt idx="12">
                  <c:v>290</c:v>
                </c:pt>
                <c:pt idx="13">
                  <c:v>280</c:v>
                </c:pt>
                <c:pt idx="14">
                  <c:v>270</c:v>
                </c:pt>
                <c:pt idx="15">
                  <c:v>265</c:v>
                </c:pt>
                <c:pt idx="16">
                  <c:v>260</c:v>
                </c:pt>
              </c:numCache>
            </c:numRef>
          </c:xVal>
          <c:yVal>
            <c:numRef>
              <c:f>('MCTE 8-8-17'!$AB$5:$AB$16,'MCTE 8-8-17'!$AB$18:$AB$22)</c:f>
              <c:numCache>
                <c:formatCode>0.00</c:formatCode>
                <c:ptCount val="17"/>
                <c:pt idx="0">
                  <c:v>0.28254236111110992</c:v>
                </c:pt>
                <c:pt idx="1">
                  <c:v>0.73286524999999814</c:v>
                </c:pt>
                <c:pt idx="2">
                  <c:v>1.1920256944444425</c:v>
                </c:pt>
                <c:pt idx="3">
                  <c:v>3.9320063611111076</c:v>
                </c:pt>
                <c:pt idx="4">
                  <c:v>5.0091430277777746</c:v>
                </c:pt>
                <c:pt idx="5">
                  <c:v>7.8543350277777737</c:v>
                </c:pt>
                <c:pt idx="6">
                  <c:v>0.72815969444444317</c:v>
                </c:pt>
                <c:pt idx="7">
                  <c:v>14.960717404444434</c:v>
                </c:pt>
                <c:pt idx="8">
                  <c:v>15.117306737777771</c:v>
                </c:pt>
                <c:pt idx="9">
                  <c:v>8.1344116944444398</c:v>
                </c:pt>
                <c:pt idx="10">
                  <c:v>6.1554214722222182</c:v>
                </c:pt>
                <c:pt idx="11">
                  <c:v>4.1764312499999967</c:v>
                </c:pt>
                <c:pt idx="12">
                  <c:v>3.3485172499999969</c:v>
                </c:pt>
                <c:pt idx="13">
                  <c:v>1.350042361111109</c:v>
                </c:pt>
                <c:pt idx="14">
                  <c:v>0.43259636111110994</c:v>
                </c:pt>
                <c:pt idx="15">
                  <c:v>1.2074663611111094</c:v>
                </c:pt>
                <c:pt idx="16">
                  <c:v>0.75179636111110981</c:v>
                </c:pt>
              </c:numCache>
            </c:numRef>
          </c:yVal>
          <c:smooth val="1"/>
          <c:extLst>
            <c:ext xmlns:c16="http://schemas.microsoft.com/office/drawing/2014/chart" uri="{C3380CC4-5D6E-409C-BE32-E72D297353CC}">
              <c16:uniqueId val="{00000007-7E06-0044-893E-8BA0568AE3B8}"/>
            </c:ext>
          </c:extLst>
        </c:ser>
        <c:ser>
          <c:idx val="2"/>
          <c:order val="8"/>
          <c:tx>
            <c:v>2018 Post-treatment </c:v>
          </c:tx>
          <c:spPr>
            <a:ln>
              <a:solidFill>
                <a:srgbClr val="FF0000"/>
              </a:solidFill>
            </a:ln>
          </c:spPr>
          <c:marker>
            <c:symbol val="square"/>
            <c:size val="5"/>
            <c:spPr>
              <a:solidFill>
                <a:srgbClr val="FF0000"/>
              </a:solidFill>
              <a:ln>
                <a:solidFill>
                  <a:srgbClr val="FF0000"/>
                </a:solidFill>
              </a:ln>
            </c:spPr>
          </c:marker>
          <c:xVal>
            <c:numRef>
              <c:f>'McTE 2018'!$L$4:$L$22</c:f>
              <c:numCache>
                <c:formatCode>General</c:formatCode>
                <c:ptCount val="19"/>
                <c:pt idx="0">
                  <c:v>260</c:v>
                </c:pt>
                <c:pt idx="1">
                  <c:v>265</c:v>
                </c:pt>
                <c:pt idx="2">
                  <c:v>270</c:v>
                </c:pt>
                <c:pt idx="3">
                  <c:v>275</c:v>
                </c:pt>
                <c:pt idx="4">
                  <c:v>280</c:v>
                </c:pt>
                <c:pt idx="5">
                  <c:v>285</c:v>
                </c:pt>
                <c:pt idx="6">
                  <c:v>290</c:v>
                </c:pt>
                <c:pt idx="7">
                  <c:v>295</c:v>
                </c:pt>
                <c:pt idx="8">
                  <c:v>300</c:v>
                </c:pt>
                <c:pt idx="9">
                  <c:v>305</c:v>
                </c:pt>
                <c:pt idx="10">
                  <c:v>310</c:v>
                </c:pt>
                <c:pt idx="11">
                  <c:v>315</c:v>
                </c:pt>
                <c:pt idx="12">
                  <c:v>320</c:v>
                </c:pt>
                <c:pt idx="13">
                  <c:v>325</c:v>
                </c:pt>
                <c:pt idx="14">
                  <c:v>330</c:v>
                </c:pt>
                <c:pt idx="15">
                  <c:v>335</c:v>
                </c:pt>
                <c:pt idx="16">
                  <c:v>340</c:v>
                </c:pt>
                <c:pt idx="17">
                  <c:v>345</c:v>
                </c:pt>
                <c:pt idx="18">
                  <c:v>350</c:v>
                </c:pt>
              </c:numCache>
            </c:numRef>
          </c:xVal>
          <c:yVal>
            <c:numRef>
              <c:f>'McTE 2018'!$K$4:$K$22</c:f>
              <c:numCache>
                <c:formatCode>0.00</c:formatCode>
                <c:ptCount val="19"/>
                <c:pt idx="0">
                  <c:v>1.0941650900000006</c:v>
                </c:pt>
                <c:pt idx="1">
                  <c:v>0.66909049000000009</c:v>
                </c:pt>
                <c:pt idx="2">
                  <c:v>0.52555095666666707</c:v>
                </c:pt>
                <c:pt idx="3">
                  <c:v>0.61033929000000031</c:v>
                </c:pt>
                <c:pt idx="4">
                  <c:v>2.9435162900000003</c:v>
                </c:pt>
                <c:pt idx="5">
                  <c:v>4.2403041566666673</c:v>
                </c:pt>
                <c:pt idx="6">
                  <c:v>3.6992057566666676</c:v>
                </c:pt>
                <c:pt idx="7">
                  <c:v>6.999886823333334</c:v>
                </c:pt>
                <c:pt idx="8">
                  <c:v>10.884819756666667</c:v>
                </c:pt>
                <c:pt idx="9">
                  <c:v>12.504432406666668</c:v>
                </c:pt>
                <c:pt idx="10">
                  <c:v>9.9593610899999998</c:v>
                </c:pt>
                <c:pt idx="11">
                  <c:v>15.143539376666666</c:v>
                </c:pt>
                <c:pt idx="12">
                  <c:v>12.455708606666667</c:v>
                </c:pt>
                <c:pt idx="13">
                  <c:v>11.56040709</c:v>
                </c:pt>
                <c:pt idx="14">
                  <c:v>9.2166473566666678</c:v>
                </c:pt>
                <c:pt idx="15">
                  <c:v>11.186739846666669</c:v>
                </c:pt>
                <c:pt idx="16">
                  <c:v>0.2639552233333336</c:v>
                </c:pt>
                <c:pt idx="17">
                  <c:v>1.9506424233333333</c:v>
                </c:pt>
                <c:pt idx="18">
                  <c:v>1.216127356666667</c:v>
                </c:pt>
              </c:numCache>
            </c:numRef>
          </c:yVal>
          <c:smooth val="0"/>
          <c:extLst>
            <c:ext xmlns:c16="http://schemas.microsoft.com/office/drawing/2014/chart" uri="{C3380CC4-5D6E-409C-BE32-E72D297353CC}">
              <c16:uniqueId val="{00000008-7E06-0044-893E-8BA0568AE3B8}"/>
            </c:ext>
          </c:extLst>
        </c:ser>
        <c:ser>
          <c:idx val="9"/>
          <c:order val="9"/>
          <c:tx>
            <c:v>2018 Reference</c:v>
          </c:tx>
          <c:spPr>
            <a:ln>
              <a:solidFill>
                <a:srgbClr val="FF0000"/>
              </a:solidFill>
            </a:ln>
          </c:spPr>
          <c:marker>
            <c:symbol val="circle"/>
            <c:size val="5"/>
            <c:spPr>
              <a:solidFill>
                <a:srgbClr val="FF0000"/>
              </a:solidFill>
              <a:ln>
                <a:solidFill>
                  <a:srgbClr val="FF0000"/>
                </a:solidFill>
              </a:ln>
            </c:spPr>
          </c:marker>
          <c:xVal>
            <c:numRef>
              <c:f>'McTE 2018'!$L$24:$L$42</c:f>
              <c:numCache>
                <c:formatCode>General</c:formatCode>
                <c:ptCount val="19"/>
                <c:pt idx="0">
                  <c:v>140</c:v>
                </c:pt>
                <c:pt idx="1">
                  <c:v>145</c:v>
                </c:pt>
                <c:pt idx="2">
                  <c:v>150</c:v>
                </c:pt>
                <c:pt idx="3">
                  <c:v>155</c:v>
                </c:pt>
                <c:pt idx="4">
                  <c:v>160</c:v>
                </c:pt>
                <c:pt idx="5">
                  <c:v>165</c:v>
                </c:pt>
                <c:pt idx="6">
                  <c:v>170</c:v>
                </c:pt>
                <c:pt idx="7">
                  <c:v>175</c:v>
                </c:pt>
                <c:pt idx="8">
                  <c:v>180</c:v>
                </c:pt>
                <c:pt idx="9">
                  <c:v>185</c:v>
                </c:pt>
                <c:pt idx="10">
                  <c:v>190</c:v>
                </c:pt>
                <c:pt idx="11">
                  <c:v>195</c:v>
                </c:pt>
                <c:pt idx="12">
                  <c:v>200</c:v>
                </c:pt>
                <c:pt idx="13">
                  <c:v>205</c:v>
                </c:pt>
                <c:pt idx="14">
                  <c:v>210</c:v>
                </c:pt>
                <c:pt idx="15">
                  <c:v>215</c:v>
                </c:pt>
                <c:pt idx="16">
                  <c:v>220</c:v>
                </c:pt>
                <c:pt idx="17">
                  <c:v>225</c:v>
                </c:pt>
                <c:pt idx="18">
                  <c:v>230</c:v>
                </c:pt>
              </c:numCache>
            </c:numRef>
          </c:xVal>
          <c:yVal>
            <c:numRef>
              <c:f>'McTE 2018'!$K$24:$K$42</c:f>
              <c:numCache>
                <c:formatCode>0.00</c:formatCode>
                <c:ptCount val="19"/>
                <c:pt idx="0">
                  <c:v>0.56689729000000044</c:v>
                </c:pt>
                <c:pt idx="1">
                  <c:v>0.95287695666666705</c:v>
                </c:pt>
                <c:pt idx="2">
                  <c:v>0.48331415666666677</c:v>
                </c:pt>
                <c:pt idx="3">
                  <c:v>0.52173375666666721</c:v>
                </c:pt>
                <c:pt idx="4">
                  <c:v>0.66259775666666687</c:v>
                </c:pt>
                <c:pt idx="5">
                  <c:v>0.62698575666666689</c:v>
                </c:pt>
                <c:pt idx="6">
                  <c:v>0.16185789000000028</c:v>
                </c:pt>
                <c:pt idx="7">
                  <c:v>0.22360629000000024</c:v>
                </c:pt>
                <c:pt idx="8">
                  <c:v>0.10469882333333363</c:v>
                </c:pt>
                <c:pt idx="9">
                  <c:v>0.50819469000000039</c:v>
                </c:pt>
                <c:pt idx="10">
                  <c:v>0.40419455666666709</c:v>
                </c:pt>
                <c:pt idx="11">
                  <c:v>0.45798882333333374</c:v>
                </c:pt>
                <c:pt idx="12">
                  <c:v>2.031490956666667</c:v>
                </c:pt>
                <c:pt idx="13">
                  <c:v>0.96902549000000004</c:v>
                </c:pt>
                <c:pt idx="14">
                  <c:v>0.5581862900000002</c:v>
                </c:pt>
                <c:pt idx="15">
                  <c:v>0.52724869000000052</c:v>
                </c:pt>
                <c:pt idx="16">
                  <c:v>0.3656768233333334</c:v>
                </c:pt>
                <c:pt idx="17">
                  <c:v>0.23338135666666712</c:v>
                </c:pt>
                <c:pt idx="18">
                  <c:v>0.64848695666666667</c:v>
                </c:pt>
              </c:numCache>
            </c:numRef>
          </c:yVal>
          <c:smooth val="0"/>
          <c:extLst>
            <c:ext xmlns:c16="http://schemas.microsoft.com/office/drawing/2014/chart" uri="{C3380CC4-5D6E-409C-BE32-E72D297353CC}">
              <c16:uniqueId val="{00000009-7E06-0044-893E-8BA0568AE3B8}"/>
            </c:ext>
          </c:extLst>
        </c:ser>
        <c:dLbls>
          <c:showLegendKey val="0"/>
          <c:showVal val="0"/>
          <c:showCatName val="0"/>
          <c:showSerName val="0"/>
          <c:showPercent val="0"/>
          <c:showBubbleSize val="0"/>
        </c:dLbls>
        <c:axId val="1648027984"/>
        <c:axId val="1648030112"/>
      </c:scatterChart>
      <c:valAx>
        <c:axId val="1648027984"/>
        <c:scaling>
          <c:orientation val="minMax"/>
          <c:max val="350"/>
          <c:min val="140"/>
        </c:scaling>
        <c:delete val="0"/>
        <c:axPos val="b"/>
        <c:title>
          <c:tx>
            <c:rich>
              <a:bodyPr/>
              <a:lstStyle/>
              <a:p>
                <a:pPr>
                  <a:defRPr/>
                </a:pPr>
                <a:r>
                  <a:rPr lang="en-US" dirty="0"/>
                  <a:t>Stream</a:t>
                </a:r>
                <a:r>
                  <a:rPr lang="en-US" baseline="0" dirty="0"/>
                  <a:t> Distance (m)</a:t>
                </a:r>
                <a:endParaRPr lang="en-US" dirty="0"/>
              </a:p>
            </c:rich>
          </c:tx>
          <c:overlay val="0"/>
        </c:title>
        <c:numFmt formatCode="General" sourceLinked="1"/>
        <c:majorTickMark val="out"/>
        <c:minorTickMark val="out"/>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48030112"/>
        <c:crosses val="autoZero"/>
        <c:crossBetween val="midCat"/>
        <c:majorUnit val="20"/>
        <c:minorUnit val="10"/>
      </c:valAx>
      <c:valAx>
        <c:axId val="1648030112"/>
        <c:scaling>
          <c:orientation val="minMax"/>
          <c:max val="18"/>
          <c:min val="0"/>
        </c:scaling>
        <c:delete val="0"/>
        <c:axPos val="l"/>
        <c:title>
          <c:tx>
            <c:rich>
              <a:bodyPr/>
              <a:lstStyle/>
              <a:p>
                <a:pPr marL="0" marR="0" indent="0" algn="ctr" defTabSz="914400" rtl="0" eaLnBrk="1" fontAlgn="auto" latinLnBrk="0" hangingPunct="1">
                  <a:lnSpc>
                    <a:spcPct val="100000"/>
                  </a:lnSpc>
                  <a:spcBef>
                    <a:spcPts val="0"/>
                  </a:spcBef>
                  <a:spcAft>
                    <a:spcPts val="0"/>
                  </a:spcAft>
                  <a:buClrTx/>
                  <a:buSzTx/>
                  <a:buFontTx/>
                  <a:buNone/>
                  <a:tabLst/>
                  <a:defRPr sz="1200" b="1" i="0" u="none" strike="noStrike" kern="1200" baseline="0">
                    <a:solidFill>
                      <a:sysClr val="windowText" lastClr="000000"/>
                    </a:solidFill>
                    <a:latin typeface="+mn-lt"/>
                    <a:ea typeface="+mn-ea"/>
                    <a:cs typeface="+mn-cs"/>
                  </a:defRPr>
                </a:pPr>
                <a:r>
                  <a:rPr lang="mr-IN" sz="1200" b="1" i="0" baseline="0" dirty="0">
                    <a:effectLst/>
                  </a:rPr>
                  <a:t>24hr PAR (</a:t>
                </a:r>
                <a:r>
                  <a:rPr lang="mr-IN" sz="1200" b="1" i="0" baseline="0" dirty="0" err="1">
                    <a:effectLst/>
                  </a:rPr>
                  <a:t>mol</a:t>
                </a:r>
                <a:r>
                  <a:rPr lang="mr-IN" sz="1200" b="1" i="0" baseline="0" dirty="0">
                    <a:effectLst/>
                  </a:rPr>
                  <a:t> m</a:t>
                </a:r>
                <a:r>
                  <a:rPr lang="mr-IN" sz="1200" b="1" i="0" baseline="30000" dirty="0">
                    <a:effectLst/>
                  </a:rPr>
                  <a:t>-2</a:t>
                </a:r>
                <a:r>
                  <a:rPr lang="mr-IN" sz="1200" b="1" i="0" baseline="0" dirty="0">
                    <a:effectLst/>
                  </a:rPr>
                  <a:t> day</a:t>
                </a:r>
                <a:r>
                  <a:rPr lang="mr-IN" sz="1200" b="1" i="0" baseline="30000" dirty="0">
                    <a:effectLst/>
                  </a:rPr>
                  <a:t>-1</a:t>
                </a:r>
                <a:r>
                  <a:rPr lang="mr-IN" sz="1200" b="1" i="0" baseline="0" dirty="0">
                    <a:effectLst/>
                  </a:rPr>
                  <a:t>)</a:t>
                </a:r>
                <a:endParaRPr lang="mr-IN" sz="1200" b="1" dirty="0">
                  <a:effectLst/>
                </a:endParaRPr>
              </a:p>
            </c:rich>
          </c:tx>
          <c:overlay val="0"/>
        </c:title>
        <c:numFmt formatCode="0" sourceLinked="0"/>
        <c:majorTickMark val="out"/>
        <c:minorTickMark val="out"/>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48027984"/>
        <c:crosses val="autoZero"/>
        <c:crossBetween val="midCat"/>
        <c:minorUnit val="1"/>
      </c:valAx>
      <c:spPr>
        <a:noFill/>
        <a:ln>
          <a:noFill/>
        </a:ln>
        <a:effectLst/>
      </c:spPr>
    </c:plotArea>
    <c:legend>
      <c:legendPos val="r"/>
      <c:legendEntry>
        <c:idx val="1"/>
        <c:delete val="1"/>
      </c:legendEntry>
      <c:legendEntry>
        <c:idx val="2"/>
        <c:delete val="1"/>
      </c:legendEntry>
      <c:legendEntry>
        <c:idx val="4"/>
        <c:delete val="1"/>
      </c:legendEntry>
      <c:legendEntry>
        <c:idx val="6"/>
        <c:delete val="1"/>
      </c:legendEntry>
      <c:legendEntry>
        <c:idx val="9"/>
        <c:delete val="1"/>
      </c:legendEntry>
      <c:layout>
        <c:manualLayout>
          <c:xMode val="edge"/>
          <c:yMode val="edge"/>
          <c:x val="8.6006425469780989E-2"/>
          <c:y val="0.11460469540483642"/>
          <c:w val="0.14043881849651288"/>
          <c:h val="0.2623282670737373"/>
        </c:manualLayout>
      </c:layout>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75000"/>
                  <a:lumOff val="2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01751912708037"/>
          <c:y val="5.8139534883720902E-2"/>
          <c:w val="0.85782779764380701"/>
          <c:h val="0.76781663919916998"/>
        </c:manualLayout>
      </c:layout>
      <c:scatterChart>
        <c:scatterStyle val="lineMarker"/>
        <c:varyColors val="0"/>
        <c:ser>
          <c:idx val="4"/>
          <c:order val="0"/>
          <c:tx>
            <c:v>2016 Pre-Reference</c:v>
          </c:tx>
          <c:spPr>
            <a:ln w="19050" cap="rnd">
              <a:solidFill>
                <a:srgbClr val="92D050"/>
              </a:solidFill>
              <a:round/>
            </a:ln>
            <a:effectLst/>
          </c:spPr>
          <c:marker>
            <c:symbol val="circle"/>
            <c:size val="5"/>
            <c:spPr>
              <a:solidFill>
                <a:srgbClr val="92D050"/>
              </a:solidFill>
              <a:ln w="9525">
                <a:solidFill>
                  <a:srgbClr val="92D050"/>
                </a:solidFill>
              </a:ln>
              <a:effectLst/>
            </c:spPr>
          </c:marker>
          <c:xVal>
            <c:numRef>
              <c:f>'16 and 17 figures'!$B$16:$B$24</c:f>
              <c:numCache>
                <c:formatCode>General</c:formatCode>
                <c:ptCount val="9"/>
                <c:pt idx="0">
                  <c:v>0</c:v>
                </c:pt>
                <c:pt idx="1">
                  <c:v>10</c:v>
                </c:pt>
                <c:pt idx="2">
                  <c:v>20</c:v>
                </c:pt>
                <c:pt idx="3">
                  <c:v>30</c:v>
                </c:pt>
                <c:pt idx="4">
                  <c:v>40</c:v>
                </c:pt>
                <c:pt idx="5">
                  <c:v>50</c:v>
                </c:pt>
                <c:pt idx="6">
                  <c:v>60</c:v>
                </c:pt>
                <c:pt idx="7">
                  <c:v>70</c:v>
                </c:pt>
                <c:pt idx="8">
                  <c:v>80</c:v>
                </c:pt>
              </c:numCache>
            </c:numRef>
          </c:xVal>
          <c:yVal>
            <c:numRef>
              <c:f>'16 and 17 figures'!$C$16:$C$24</c:f>
              <c:numCache>
                <c:formatCode>General</c:formatCode>
                <c:ptCount val="9"/>
                <c:pt idx="0">
                  <c:v>2.6249999999999999E-2</c:v>
                </c:pt>
                <c:pt idx="1">
                  <c:v>6.7500000000000004E-2</c:v>
                </c:pt>
                <c:pt idx="2">
                  <c:v>2.5000000000000001E-2</c:v>
                </c:pt>
                <c:pt idx="3">
                  <c:v>2.0833332999999999E-2</c:v>
                </c:pt>
                <c:pt idx="4">
                  <c:v>0.02</c:v>
                </c:pt>
                <c:pt idx="5">
                  <c:v>1.7500000000000002E-2</c:v>
                </c:pt>
                <c:pt idx="6">
                  <c:v>0.04</c:v>
                </c:pt>
                <c:pt idx="7">
                  <c:v>6.5833332999999994E-2</c:v>
                </c:pt>
                <c:pt idx="8">
                  <c:v>5.4166667000000002E-2</c:v>
                </c:pt>
              </c:numCache>
            </c:numRef>
          </c:yVal>
          <c:smooth val="1"/>
          <c:extLst>
            <c:ext xmlns:c16="http://schemas.microsoft.com/office/drawing/2014/chart" uri="{C3380CC4-5D6E-409C-BE32-E72D297353CC}">
              <c16:uniqueId val="{00000000-E7C2-4648-B42D-288695D67419}"/>
            </c:ext>
          </c:extLst>
        </c:ser>
        <c:ser>
          <c:idx val="5"/>
          <c:order val="1"/>
          <c:tx>
            <c:v>2016 Pre-treatment</c:v>
          </c:tx>
          <c:spPr>
            <a:ln w="19050" cap="rnd">
              <a:solidFill>
                <a:srgbClr val="92D050"/>
              </a:solidFill>
              <a:round/>
            </a:ln>
            <a:effectLst/>
          </c:spPr>
          <c:marker>
            <c:symbol val="square"/>
            <c:size val="5"/>
            <c:spPr>
              <a:solidFill>
                <a:srgbClr val="92D050"/>
              </a:solidFill>
              <a:ln w="9525">
                <a:solidFill>
                  <a:srgbClr val="92D050"/>
                </a:solidFill>
              </a:ln>
              <a:effectLst/>
            </c:spPr>
          </c:marker>
          <c:xVal>
            <c:numRef>
              <c:f>'16 and 17 figures'!$D$4:$D$14</c:f>
              <c:numCache>
                <c:formatCode>General</c:formatCode>
                <c:ptCount val="11"/>
                <c:pt idx="0">
                  <c:v>120</c:v>
                </c:pt>
                <c:pt idx="1">
                  <c:v>130</c:v>
                </c:pt>
                <c:pt idx="2">
                  <c:v>140</c:v>
                </c:pt>
                <c:pt idx="3">
                  <c:v>150</c:v>
                </c:pt>
                <c:pt idx="4">
                  <c:v>160</c:v>
                </c:pt>
                <c:pt idx="5">
                  <c:v>170</c:v>
                </c:pt>
                <c:pt idx="6">
                  <c:v>180</c:v>
                </c:pt>
                <c:pt idx="7">
                  <c:v>190</c:v>
                </c:pt>
                <c:pt idx="8">
                  <c:v>200</c:v>
                </c:pt>
                <c:pt idx="9">
                  <c:v>210</c:v>
                </c:pt>
                <c:pt idx="10">
                  <c:v>220</c:v>
                </c:pt>
              </c:numCache>
            </c:numRef>
          </c:xVal>
          <c:yVal>
            <c:numRef>
              <c:f>'16 and 17 figures'!$C$4:$C$14</c:f>
              <c:numCache>
                <c:formatCode>General</c:formatCode>
                <c:ptCount val="11"/>
                <c:pt idx="0">
                  <c:v>2.9166667E-2</c:v>
                </c:pt>
                <c:pt idx="1">
                  <c:v>3.2222222000000002E-2</c:v>
                </c:pt>
                <c:pt idx="2">
                  <c:v>5.5714286000000002E-2</c:v>
                </c:pt>
                <c:pt idx="3">
                  <c:v>5.0833333000000001E-2</c:v>
                </c:pt>
                <c:pt idx="4">
                  <c:v>7.2499999999999995E-2</c:v>
                </c:pt>
                <c:pt idx="5">
                  <c:v>0.03</c:v>
                </c:pt>
                <c:pt idx="6">
                  <c:v>2.9166667E-2</c:v>
                </c:pt>
                <c:pt idx="7">
                  <c:v>2.75E-2</c:v>
                </c:pt>
                <c:pt idx="8">
                  <c:v>2.3333333000000001E-2</c:v>
                </c:pt>
                <c:pt idx="9">
                  <c:v>0.02</c:v>
                </c:pt>
                <c:pt idx="10">
                  <c:v>2.3333333000000001E-2</c:v>
                </c:pt>
              </c:numCache>
            </c:numRef>
          </c:yVal>
          <c:smooth val="1"/>
          <c:extLst>
            <c:ext xmlns:c16="http://schemas.microsoft.com/office/drawing/2014/chart" uri="{C3380CC4-5D6E-409C-BE32-E72D297353CC}">
              <c16:uniqueId val="{00000001-E7C2-4648-B42D-288695D67419}"/>
            </c:ext>
          </c:extLst>
        </c:ser>
        <c:ser>
          <c:idx val="0"/>
          <c:order val="2"/>
          <c:tx>
            <c:v>2017 Pre-treatment</c:v>
          </c:tx>
          <c:spPr>
            <a:ln w="19050" cap="rnd">
              <a:solidFill>
                <a:schemeClr val="accent3">
                  <a:lumMod val="75000"/>
                </a:schemeClr>
              </a:solidFill>
              <a:round/>
            </a:ln>
            <a:effectLst/>
          </c:spPr>
          <c:marker>
            <c:symbol val="square"/>
            <c:size val="5"/>
            <c:spPr>
              <a:solidFill>
                <a:schemeClr val="accent3">
                  <a:lumMod val="75000"/>
                </a:schemeClr>
              </a:solidFill>
              <a:ln w="9525">
                <a:solidFill>
                  <a:schemeClr val="accent3">
                    <a:lumMod val="75000"/>
                  </a:schemeClr>
                </a:solidFill>
              </a:ln>
              <a:effectLst/>
            </c:spPr>
          </c:marker>
          <c:xVal>
            <c:numRef>
              <c:f>Sheet1!$R$40:$R$49</c:f>
              <c:numCache>
                <c:formatCode>General</c:formatCode>
                <c:ptCount val="10"/>
                <c:pt idx="0">
                  <c:v>120</c:v>
                </c:pt>
                <c:pt idx="1">
                  <c:v>130</c:v>
                </c:pt>
                <c:pt idx="2">
                  <c:v>140</c:v>
                </c:pt>
                <c:pt idx="3">
                  <c:v>150</c:v>
                </c:pt>
                <c:pt idx="4">
                  <c:v>160</c:v>
                </c:pt>
                <c:pt idx="5">
                  <c:v>170</c:v>
                </c:pt>
                <c:pt idx="6">
                  <c:v>180</c:v>
                </c:pt>
                <c:pt idx="7">
                  <c:v>190</c:v>
                </c:pt>
                <c:pt idx="8">
                  <c:v>200</c:v>
                </c:pt>
                <c:pt idx="9">
                  <c:v>210</c:v>
                </c:pt>
              </c:numCache>
            </c:numRef>
          </c:xVal>
          <c:yVal>
            <c:numRef>
              <c:f>Sheet1!$Q$40:$Q$49</c:f>
              <c:numCache>
                <c:formatCode>0.000</c:formatCode>
                <c:ptCount val="10"/>
                <c:pt idx="0">
                  <c:v>0</c:v>
                </c:pt>
                <c:pt idx="1">
                  <c:v>0.02</c:v>
                </c:pt>
                <c:pt idx="2">
                  <c:v>1.3333333333333334E-2</c:v>
                </c:pt>
                <c:pt idx="3">
                  <c:v>7.3333333333333348E-2</c:v>
                </c:pt>
                <c:pt idx="4">
                  <c:v>7.3333333333333348E-2</c:v>
                </c:pt>
                <c:pt idx="5">
                  <c:v>3.6666666666666674E-2</c:v>
                </c:pt>
                <c:pt idx="6">
                  <c:v>5.3333333333333337E-2</c:v>
                </c:pt>
                <c:pt idx="7">
                  <c:v>1.6666666666666666E-2</c:v>
                </c:pt>
                <c:pt idx="8">
                  <c:v>0.01</c:v>
                </c:pt>
                <c:pt idx="9">
                  <c:v>0.02</c:v>
                </c:pt>
              </c:numCache>
            </c:numRef>
          </c:yVal>
          <c:smooth val="1"/>
          <c:extLst>
            <c:ext xmlns:c16="http://schemas.microsoft.com/office/drawing/2014/chart" uri="{C3380CC4-5D6E-409C-BE32-E72D297353CC}">
              <c16:uniqueId val="{00000002-E7C2-4648-B42D-288695D67419}"/>
            </c:ext>
          </c:extLst>
        </c:ser>
        <c:ser>
          <c:idx val="2"/>
          <c:order val="3"/>
          <c:tx>
            <c:v>2017 Pre-Reference</c:v>
          </c:tx>
          <c:spPr>
            <a:ln w="19050" cap="rnd">
              <a:solidFill>
                <a:schemeClr val="accent3">
                  <a:lumMod val="75000"/>
                </a:schemeClr>
              </a:solidFill>
              <a:round/>
            </a:ln>
            <a:effectLst/>
          </c:spPr>
          <c:marker>
            <c:symbol val="circle"/>
            <c:size val="5"/>
            <c:spPr>
              <a:solidFill>
                <a:schemeClr val="accent3">
                  <a:lumMod val="75000"/>
                </a:schemeClr>
              </a:solidFill>
              <a:ln w="9525">
                <a:solidFill>
                  <a:schemeClr val="accent3">
                    <a:lumMod val="75000"/>
                  </a:schemeClr>
                </a:solidFill>
              </a:ln>
              <a:effectLst/>
            </c:spPr>
          </c:marker>
          <c:xVal>
            <c:numRef>
              <c:f>Sheet1!$P$63:$P$72</c:f>
              <c:numCache>
                <c:formatCode>General</c:formatCode>
                <c:ptCount val="10"/>
                <c:pt idx="0">
                  <c:v>0</c:v>
                </c:pt>
                <c:pt idx="1">
                  <c:v>10</c:v>
                </c:pt>
                <c:pt idx="2">
                  <c:v>20</c:v>
                </c:pt>
                <c:pt idx="3">
                  <c:v>30</c:v>
                </c:pt>
                <c:pt idx="4">
                  <c:v>40</c:v>
                </c:pt>
                <c:pt idx="5">
                  <c:v>50</c:v>
                </c:pt>
                <c:pt idx="6">
                  <c:v>60</c:v>
                </c:pt>
                <c:pt idx="7">
                  <c:v>70</c:v>
                </c:pt>
                <c:pt idx="8">
                  <c:v>80</c:v>
                </c:pt>
                <c:pt idx="9">
                  <c:v>90</c:v>
                </c:pt>
              </c:numCache>
            </c:numRef>
          </c:xVal>
          <c:yVal>
            <c:numRef>
              <c:f>Sheet1!$Q$63:$Q$72</c:f>
              <c:numCache>
                <c:formatCode>0.000</c:formatCode>
                <c:ptCount val="10"/>
                <c:pt idx="0">
                  <c:v>3.3333333333333335E-3</c:v>
                </c:pt>
                <c:pt idx="1">
                  <c:v>2.6666666666666668E-2</c:v>
                </c:pt>
                <c:pt idx="2">
                  <c:v>0</c:v>
                </c:pt>
                <c:pt idx="3">
                  <c:v>0</c:v>
                </c:pt>
                <c:pt idx="4">
                  <c:v>0</c:v>
                </c:pt>
                <c:pt idx="5">
                  <c:v>0.01</c:v>
                </c:pt>
                <c:pt idx="6">
                  <c:v>0</c:v>
                </c:pt>
                <c:pt idx="7">
                  <c:v>0.01</c:v>
                </c:pt>
                <c:pt idx="8">
                  <c:v>1.3333333333333334E-2</c:v>
                </c:pt>
                <c:pt idx="9">
                  <c:v>6.6666666666666671E-3</c:v>
                </c:pt>
              </c:numCache>
            </c:numRef>
          </c:yVal>
          <c:smooth val="1"/>
          <c:extLst>
            <c:ext xmlns:c16="http://schemas.microsoft.com/office/drawing/2014/chart" uri="{C3380CC4-5D6E-409C-BE32-E72D297353CC}">
              <c16:uniqueId val="{00000003-E7C2-4648-B42D-288695D67419}"/>
            </c:ext>
          </c:extLst>
        </c:ser>
        <c:ser>
          <c:idx val="1"/>
          <c:order val="4"/>
          <c:tx>
            <c:v>2017 Post-treatment</c:v>
          </c:tx>
          <c:spPr>
            <a:ln w="19050" cap="rnd">
              <a:solidFill>
                <a:srgbClr val="C00000"/>
              </a:solidFill>
              <a:round/>
            </a:ln>
            <a:effectLst/>
          </c:spPr>
          <c:marker>
            <c:symbol val="square"/>
            <c:size val="5"/>
            <c:spPr>
              <a:solidFill>
                <a:srgbClr val="C00000"/>
              </a:solidFill>
              <a:ln w="9525">
                <a:solidFill>
                  <a:srgbClr val="C00000"/>
                </a:solidFill>
              </a:ln>
              <a:effectLst/>
            </c:spPr>
          </c:marker>
          <c:xVal>
            <c:numRef>
              <c:f>Sheet1!$R$51:$R$60</c:f>
              <c:numCache>
                <c:formatCode>General</c:formatCode>
                <c:ptCount val="10"/>
                <c:pt idx="0">
                  <c:v>120</c:v>
                </c:pt>
                <c:pt idx="1">
                  <c:v>130</c:v>
                </c:pt>
                <c:pt idx="2">
                  <c:v>140</c:v>
                </c:pt>
                <c:pt idx="3">
                  <c:v>150</c:v>
                </c:pt>
                <c:pt idx="4">
                  <c:v>160</c:v>
                </c:pt>
                <c:pt idx="5">
                  <c:v>170</c:v>
                </c:pt>
                <c:pt idx="6">
                  <c:v>180</c:v>
                </c:pt>
                <c:pt idx="7">
                  <c:v>190</c:v>
                </c:pt>
                <c:pt idx="8">
                  <c:v>200</c:v>
                </c:pt>
                <c:pt idx="9">
                  <c:v>210</c:v>
                </c:pt>
              </c:numCache>
            </c:numRef>
          </c:xVal>
          <c:yVal>
            <c:numRef>
              <c:f>Sheet1!$Q$51:$Q$60</c:f>
              <c:numCache>
                <c:formatCode>0.000</c:formatCode>
                <c:ptCount val="10"/>
                <c:pt idx="0">
                  <c:v>1.3333333333333334E-2</c:v>
                </c:pt>
                <c:pt idx="1">
                  <c:v>2.6666666666666668E-2</c:v>
                </c:pt>
                <c:pt idx="2">
                  <c:v>0.13</c:v>
                </c:pt>
                <c:pt idx="3">
                  <c:v>0.22333333333333336</c:v>
                </c:pt>
                <c:pt idx="4">
                  <c:v>0.27</c:v>
                </c:pt>
                <c:pt idx="5">
                  <c:v>0.21666666666666665</c:v>
                </c:pt>
                <c:pt idx="6">
                  <c:v>0.75</c:v>
                </c:pt>
                <c:pt idx="7">
                  <c:v>0.36999999999999994</c:v>
                </c:pt>
                <c:pt idx="8">
                  <c:v>0.84333333333333327</c:v>
                </c:pt>
                <c:pt idx="9">
                  <c:v>0.28666666666666668</c:v>
                </c:pt>
              </c:numCache>
            </c:numRef>
          </c:yVal>
          <c:smooth val="1"/>
          <c:extLst>
            <c:ext xmlns:c16="http://schemas.microsoft.com/office/drawing/2014/chart" uri="{C3380CC4-5D6E-409C-BE32-E72D297353CC}">
              <c16:uniqueId val="{00000004-E7C2-4648-B42D-288695D67419}"/>
            </c:ext>
          </c:extLst>
        </c:ser>
        <c:ser>
          <c:idx val="3"/>
          <c:order val="5"/>
          <c:tx>
            <c:v>Post-Reference</c:v>
          </c:tx>
          <c:spPr>
            <a:ln w="19050" cap="rnd">
              <a:solidFill>
                <a:srgbClr val="C00000"/>
              </a:solidFill>
              <a:round/>
            </a:ln>
            <a:effectLst/>
          </c:spPr>
          <c:marker>
            <c:symbol val="circle"/>
            <c:size val="5"/>
            <c:spPr>
              <a:solidFill>
                <a:srgbClr val="C00000"/>
              </a:solidFill>
              <a:ln w="9525">
                <a:solidFill>
                  <a:srgbClr val="C00000"/>
                </a:solidFill>
              </a:ln>
              <a:effectLst/>
            </c:spPr>
          </c:marker>
          <c:xVal>
            <c:numRef>
              <c:f>Sheet1!$P$74:$P$83</c:f>
              <c:numCache>
                <c:formatCode>General</c:formatCode>
                <c:ptCount val="10"/>
                <c:pt idx="0">
                  <c:v>0</c:v>
                </c:pt>
                <c:pt idx="1">
                  <c:v>10</c:v>
                </c:pt>
                <c:pt idx="2">
                  <c:v>20</c:v>
                </c:pt>
                <c:pt idx="3">
                  <c:v>30</c:v>
                </c:pt>
                <c:pt idx="4">
                  <c:v>40</c:v>
                </c:pt>
                <c:pt idx="5">
                  <c:v>50</c:v>
                </c:pt>
                <c:pt idx="6">
                  <c:v>60</c:v>
                </c:pt>
                <c:pt idx="7">
                  <c:v>70</c:v>
                </c:pt>
                <c:pt idx="8">
                  <c:v>80</c:v>
                </c:pt>
                <c:pt idx="9">
                  <c:v>90</c:v>
                </c:pt>
              </c:numCache>
            </c:numRef>
          </c:xVal>
          <c:yVal>
            <c:numRef>
              <c:f>Sheet1!$Q$74:$Q$83</c:f>
              <c:numCache>
                <c:formatCode>0.000</c:formatCode>
                <c:ptCount val="10"/>
                <c:pt idx="0">
                  <c:v>1.6666666666666666E-2</c:v>
                </c:pt>
                <c:pt idx="1">
                  <c:v>2.6666666666666668E-2</c:v>
                </c:pt>
                <c:pt idx="2">
                  <c:v>1.3333333333333334E-2</c:v>
                </c:pt>
                <c:pt idx="3">
                  <c:v>0.01</c:v>
                </c:pt>
                <c:pt idx="4">
                  <c:v>0.01</c:v>
                </c:pt>
                <c:pt idx="5">
                  <c:v>6.6666666666666671E-3</c:v>
                </c:pt>
                <c:pt idx="6">
                  <c:v>2.3333333333333331E-2</c:v>
                </c:pt>
                <c:pt idx="7">
                  <c:v>1.6666666666666666E-2</c:v>
                </c:pt>
                <c:pt idx="8">
                  <c:v>2.3333333333333334E-2</c:v>
                </c:pt>
                <c:pt idx="9">
                  <c:v>0.01</c:v>
                </c:pt>
              </c:numCache>
            </c:numRef>
          </c:yVal>
          <c:smooth val="1"/>
          <c:extLst>
            <c:ext xmlns:c16="http://schemas.microsoft.com/office/drawing/2014/chart" uri="{C3380CC4-5D6E-409C-BE32-E72D297353CC}">
              <c16:uniqueId val="{00000005-E7C2-4648-B42D-288695D67419}"/>
            </c:ext>
          </c:extLst>
        </c:ser>
        <c:ser>
          <c:idx val="6"/>
          <c:order val="6"/>
          <c:tx>
            <c:v>2018 Post-Reference</c:v>
          </c:tx>
          <c:spPr>
            <a:ln w="19050" cap="rnd">
              <a:solidFill>
                <a:srgbClr val="FF0000"/>
              </a:solidFill>
              <a:round/>
            </a:ln>
            <a:effectLst/>
          </c:spPr>
          <c:marker>
            <c:symbol val="circle"/>
            <c:size val="5"/>
            <c:spPr>
              <a:solidFill>
                <a:srgbClr val="FF0000"/>
              </a:solidFill>
              <a:ln w="9525">
                <a:solidFill>
                  <a:srgbClr val="FF0000"/>
                </a:solidFill>
              </a:ln>
              <a:effectLst/>
            </c:spPr>
          </c:marker>
          <c:xVal>
            <c:numRef>
              <c:f>'16 and 17 figures'!$K$27:$K$36</c:f>
              <c:numCache>
                <c:formatCode>General</c:formatCode>
                <c:ptCount val="10"/>
                <c:pt idx="0">
                  <c:v>0</c:v>
                </c:pt>
                <c:pt idx="1">
                  <c:v>10</c:v>
                </c:pt>
                <c:pt idx="2">
                  <c:v>20</c:v>
                </c:pt>
                <c:pt idx="3">
                  <c:v>30</c:v>
                </c:pt>
                <c:pt idx="4">
                  <c:v>40</c:v>
                </c:pt>
                <c:pt idx="5">
                  <c:v>50</c:v>
                </c:pt>
                <c:pt idx="6">
                  <c:v>60</c:v>
                </c:pt>
                <c:pt idx="7">
                  <c:v>70</c:v>
                </c:pt>
                <c:pt idx="8">
                  <c:v>80</c:v>
                </c:pt>
                <c:pt idx="9">
                  <c:v>90</c:v>
                </c:pt>
              </c:numCache>
            </c:numRef>
          </c:xVal>
          <c:yVal>
            <c:numRef>
              <c:f>'16 and 17 figures'!$N$27:$N$36</c:f>
              <c:numCache>
                <c:formatCode>General</c:formatCode>
                <c:ptCount val="10"/>
                <c:pt idx="0">
                  <c:v>4.5714285714285714E-2</c:v>
                </c:pt>
                <c:pt idx="1">
                  <c:v>8.1904761904761911E-2</c:v>
                </c:pt>
                <c:pt idx="2">
                  <c:v>0.23428571428571426</c:v>
                </c:pt>
                <c:pt idx="3">
                  <c:v>6.4761904761904771E-2</c:v>
                </c:pt>
                <c:pt idx="4">
                  <c:v>5.1428571428571435E-2</c:v>
                </c:pt>
                <c:pt idx="5">
                  <c:v>2.2857142857142857E-2</c:v>
                </c:pt>
                <c:pt idx="6">
                  <c:v>1.523809523809524E-2</c:v>
                </c:pt>
                <c:pt idx="7">
                  <c:v>4.9523809523809526E-2</c:v>
                </c:pt>
                <c:pt idx="8">
                  <c:v>0.15619047619047616</c:v>
                </c:pt>
                <c:pt idx="9">
                  <c:v>4.3809523809523812E-2</c:v>
                </c:pt>
              </c:numCache>
            </c:numRef>
          </c:yVal>
          <c:smooth val="1"/>
          <c:extLst>
            <c:ext xmlns:c16="http://schemas.microsoft.com/office/drawing/2014/chart" uri="{C3380CC4-5D6E-409C-BE32-E72D297353CC}">
              <c16:uniqueId val="{00000006-E7C2-4648-B42D-288695D67419}"/>
            </c:ext>
          </c:extLst>
        </c:ser>
        <c:ser>
          <c:idx val="7"/>
          <c:order val="7"/>
          <c:tx>
            <c:v>2018 Post-treatment </c:v>
          </c:tx>
          <c:spPr>
            <a:ln w="19050" cap="rnd">
              <a:solidFill>
                <a:srgbClr val="FF0000"/>
              </a:solidFill>
              <a:round/>
            </a:ln>
            <a:effectLst/>
          </c:spPr>
          <c:marker>
            <c:symbol val="square"/>
            <c:size val="5"/>
            <c:spPr>
              <a:solidFill>
                <a:srgbClr val="FF0000"/>
              </a:solidFill>
              <a:ln w="9525">
                <a:solidFill>
                  <a:srgbClr val="FF0000"/>
                </a:solidFill>
              </a:ln>
              <a:effectLst/>
            </c:spPr>
          </c:marker>
          <c:xVal>
            <c:numRef>
              <c:f>'16 and 17 figures'!$M$38:$M$47</c:f>
              <c:numCache>
                <c:formatCode>General</c:formatCode>
                <c:ptCount val="10"/>
                <c:pt idx="0">
                  <c:v>120</c:v>
                </c:pt>
                <c:pt idx="1">
                  <c:v>130</c:v>
                </c:pt>
                <c:pt idx="2">
                  <c:v>140</c:v>
                </c:pt>
                <c:pt idx="3">
                  <c:v>150</c:v>
                </c:pt>
                <c:pt idx="4">
                  <c:v>160</c:v>
                </c:pt>
                <c:pt idx="5">
                  <c:v>170</c:v>
                </c:pt>
                <c:pt idx="6">
                  <c:v>180</c:v>
                </c:pt>
                <c:pt idx="7">
                  <c:v>190</c:v>
                </c:pt>
                <c:pt idx="8">
                  <c:v>200</c:v>
                </c:pt>
                <c:pt idx="9">
                  <c:v>210</c:v>
                </c:pt>
              </c:numCache>
            </c:numRef>
          </c:xVal>
          <c:yVal>
            <c:numRef>
              <c:f>'16 and 17 figures'!$L$38:$L$47</c:f>
              <c:numCache>
                <c:formatCode>0.00</c:formatCode>
                <c:ptCount val="10"/>
                <c:pt idx="0">
                  <c:v>9.6666666666666679E-2</c:v>
                </c:pt>
                <c:pt idx="1">
                  <c:v>0.26666666666666666</c:v>
                </c:pt>
                <c:pt idx="2">
                  <c:v>0.27333333333333337</c:v>
                </c:pt>
                <c:pt idx="3">
                  <c:v>0.45</c:v>
                </c:pt>
                <c:pt idx="4">
                  <c:v>0.64333333333333331</c:v>
                </c:pt>
                <c:pt idx="5">
                  <c:v>0.53</c:v>
                </c:pt>
                <c:pt idx="6">
                  <c:v>0.17</c:v>
                </c:pt>
                <c:pt idx="7">
                  <c:v>0.80000000000000016</c:v>
                </c:pt>
                <c:pt idx="8">
                  <c:v>0.52666666666666673</c:v>
                </c:pt>
                <c:pt idx="9">
                  <c:v>0.45666666666666672</c:v>
                </c:pt>
              </c:numCache>
            </c:numRef>
          </c:yVal>
          <c:smooth val="1"/>
          <c:extLst>
            <c:ext xmlns:c16="http://schemas.microsoft.com/office/drawing/2014/chart" uri="{C3380CC4-5D6E-409C-BE32-E72D297353CC}">
              <c16:uniqueId val="{00000007-E7C2-4648-B42D-288695D67419}"/>
            </c:ext>
          </c:extLst>
        </c:ser>
        <c:dLbls>
          <c:showLegendKey val="0"/>
          <c:showVal val="0"/>
          <c:showCatName val="0"/>
          <c:showSerName val="0"/>
          <c:showPercent val="0"/>
          <c:showBubbleSize val="0"/>
        </c:dLbls>
        <c:axId val="1283772288"/>
        <c:axId val="1283774064"/>
      </c:scatterChart>
      <c:valAx>
        <c:axId val="1283772288"/>
        <c:scaling>
          <c:orientation val="minMax"/>
          <c:max val="210"/>
          <c:min val="0"/>
        </c:scaling>
        <c:delete val="0"/>
        <c:axPos val="b"/>
        <c:title>
          <c:tx>
            <c:rich>
              <a:bodyPr rot="0" spcFirstLastPara="1" vertOverflow="ellipsis" vert="horz" wrap="square" anchor="ctr" anchorCtr="1"/>
              <a:lstStyle/>
              <a:p>
                <a:pPr>
                  <a:defRPr sz="1000" b="1" i="0" u="none" strike="noStrike" kern="1200" baseline="0">
                    <a:solidFill>
                      <a:schemeClr val="tx1"/>
                    </a:solidFill>
                    <a:latin typeface="+mn-lt"/>
                    <a:ea typeface="+mn-ea"/>
                    <a:cs typeface="+mn-cs"/>
                  </a:defRPr>
                </a:pPr>
                <a:r>
                  <a:rPr lang="en-US" b="1">
                    <a:solidFill>
                      <a:schemeClr val="tx1"/>
                    </a:solidFill>
                  </a:rPr>
                  <a:t>Distance</a:t>
                </a:r>
                <a:r>
                  <a:rPr lang="en-US" b="1" baseline="0">
                    <a:solidFill>
                      <a:schemeClr val="tx1"/>
                    </a:solidFill>
                  </a:rPr>
                  <a:t> (m)</a:t>
                </a:r>
                <a:endParaRPr lang="en-US" b="1">
                  <a:solidFill>
                    <a:schemeClr val="tx1"/>
                  </a:solidFill>
                </a:endParaRP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title>
        <c:numFmt formatCode="General" sourceLinked="1"/>
        <c:majorTickMark val="out"/>
        <c:minorTickMark val="out"/>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83774064"/>
        <c:crosses val="autoZero"/>
        <c:crossBetween val="midCat"/>
        <c:majorUnit val="50"/>
        <c:minorUnit val="10"/>
      </c:valAx>
      <c:valAx>
        <c:axId val="1283774064"/>
        <c:scaling>
          <c:orientation val="minMax"/>
          <c:max val="1"/>
          <c:min val="0"/>
        </c:scaling>
        <c:delete val="0"/>
        <c:axPos val="l"/>
        <c:title>
          <c:tx>
            <c:rich>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r>
                  <a:rPr lang="en-US" b="1">
                    <a:solidFill>
                      <a:schemeClr val="tx1"/>
                    </a:solidFill>
                  </a:rPr>
                  <a:t>Chlorophyll </a:t>
                </a:r>
                <a:r>
                  <a:rPr lang="en-US" sz="1000" b="1" i="0" u="none" strike="noStrike" baseline="0">
                    <a:effectLst/>
                    <a:sym typeface="Symbol" pitchFamily="2" charset="2"/>
                  </a:rPr>
                  <a:t></a:t>
                </a:r>
                <a:r>
                  <a:rPr lang="en-US" sz="1000" b="1" i="0" u="none" strike="noStrike" baseline="0">
                    <a:effectLst/>
                  </a:rPr>
                  <a:t> </a:t>
                </a:r>
                <a:r>
                  <a:rPr lang="en-US" b="1" baseline="0">
                    <a:solidFill>
                      <a:schemeClr val="tx1"/>
                    </a:solidFill>
                  </a:rPr>
                  <a:t> (µg cm</a:t>
                </a:r>
                <a:r>
                  <a:rPr lang="en-US" b="1" baseline="30000">
                    <a:solidFill>
                      <a:schemeClr val="tx1"/>
                    </a:solidFill>
                  </a:rPr>
                  <a:t>-2</a:t>
                </a:r>
                <a:r>
                  <a:rPr lang="en-US" b="1" baseline="0">
                    <a:solidFill>
                      <a:schemeClr val="tx1"/>
                    </a:solidFill>
                  </a:rPr>
                  <a:t>)</a:t>
                </a:r>
                <a:endParaRPr lang="en-US" b="1">
                  <a:solidFill>
                    <a:schemeClr val="tx1"/>
                  </a:solidFill>
                </a:endParaRPr>
              </a:p>
            </c:rich>
          </c:tx>
          <c:layout>
            <c:manualLayout>
              <c:xMode val="edge"/>
              <c:yMode val="edge"/>
              <c:x val="2.79598269394408E-2"/>
              <c:y val="0.31582392317239399"/>
            </c:manualLayout>
          </c:layout>
          <c:overlay val="0"/>
          <c:spPr>
            <a:noFill/>
            <a:ln>
              <a:noFill/>
            </a:ln>
            <a:effectLst/>
          </c:spPr>
          <c:txPr>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title>
        <c:numFmt formatCode="General" sourceLinked="1"/>
        <c:majorTickMark val="out"/>
        <c:minorTickMark val="out"/>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83772288"/>
        <c:crosses val="autoZero"/>
        <c:crossBetween val="midCat"/>
        <c:minorUnit val="0.05"/>
      </c:valAx>
      <c:spPr>
        <a:noFill/>
        <a:ln>
          <a:noFill/>
        </a:ln>
        <a:effectLst/>
      </c:spPr>
    </c:plotArea>
    <c:legend>
      <c:legendPos val="r"/>
      <c:legendEntry>
        <c:idx val="0"/>
        <c:delete val="1"/>
      </c:legendEntry>
      <c:legendEntry>
        <c:idx val="3"/>
        <c:delete val="1"/>
      </c:legendEntry>
      <c:legendEntry>
        <c:idx val="5"/>
        <c:delete val="1"/>
      </c:legendEntry>
      <c:legendEntry>
        <c:idx val="6"/>
        <c:delete val="1"/>
      </c:legendEntry>
      <c:layout>
        <c:manualLayout>
          <c:xMode val="edge"/>
          <c:yMode val="edge"/>
          <c:x val="0.10510496124761363"/>
          <c:y val="0.23802657836450955"/>
          <c:w val="0.2122920254540098"/>
          <c:h val="0.219207234333927"/>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0.8762</cdr:x>
      <cdr:y>0.48657</cdr:y>
    </cdr:from>
    <cdr:to>
      <cdr:x>0.97284</cdr:x>
      <cdr:y>0.73265</cdr:y>
    </cdr:to>
    <cdr:sp macro="" textlink="">
      <cdr:nvSpPr>
        <cdr:cNvPr id="2" name="TextBox 1">
          <a:extLst xmlns:a="http://schemas.openxmlformats.org/drawingml/2006/main">
            <a:ext uri="{FF2B5EF4-FFF2-40B4-BE49-F238E27FC236}">
              <a16:creationId xmlns:a16="http://schemas.microsoft.com/office/drawing/2014/main" id="{0A32DF17-2BE9-EA43-B32F-F9944B0AF347}"/>
            </a:ext>
          </a:extLst>
        </cdr:cNvPr>
        <cdr:cNvSpPr txBox="1"/>
      </cdr:nvSpPr>
      <cdr:spPr>
        <a:xfrm xmlns:a="http://schemas.openxmlformats.org/drawingml/2006/main">
          <a:off x="8352411" y="1918918"/>
          <a:ext cx="921246" cy="97048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6000" dirty="0"/>
            <a:t>?</a:t>
          </a:r>
        </a:p>
      </cdr:txBody>
    </cdr:sp>
  </cdr:relSizeAnchor>
</c:userShapes>
</file>

<file path=ppt/drawings/drawing2.xml><?xml version="1.0" encoding="utf-8"?>
<c:userShapes xmlns:c="http://schemas.openxmlformats.org/drawingml/2006/chart">
  <cdr:relSizeAnchor xmlns:cdr="http://schemas.openxmlformats.org/drawingml/2006/chartDrawing">
    <cdr:from>
      <cdr:x>0.25174</cdr:x>
      <cdr:y>0.3582</cdr:y>
    </cdr:from>
    <cdr:to>
      <cdr:x>0.34862</cdr:x>
      <cdr:y>0.5399</cdr:y>
    </cdr:to>
    <cdr:sp macro="" textlink="">
      <cdr:nvSpPr>
        <cdr:cNvPr id="6" name="TextBox 5"/>
        <cdr:cNvSpPr txBox="1"/>
      </cdr:nvSpPr>
      <cdr:spPr>
        <a:xfrm xmlns:a="http://schemas.openxmlformats.org/drawingml/2006/main">
          <a:off x="2376130" y="1802581"/>
          <a:ext cx="914400" cy="91440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endParaRPr lang="en-US" sz="1100"/>
        </a:p>
      </cdr:txBody>
    </cdr:sp>
  </cdr:relSizeAnchor>
</c:userShapes>
</file>

<file path=ppt/drawings/drawing3.xml><?xml version="1.0" encoding="utf-8"?>
<c:userShapes xmlns:c="http://schemas.openxmlformats.org/drawingml/2006/chart">
  <cdr:relSizeAnchor xmlns:cdr="http://schemas.openxmlformats.org/drawingml/2006/chartDrawing">
    <cdr:from>
      <cdr:x>0.57294</cdr:x>
      <cdr:y>0.03972</cdr:y>
    </cdr:from>
    <cdr:to>
      <cdr:x>0.78895</cdr:x>
      <cdr:y>0.11092</cdr:y>
    </cdr:to>
    <cdr:sp macro="" textlink="">
      <cdr:nvSpPr>
        <cdr:cNvPr id="5" name="TextBox 4"/>
        <cdr:cNvSpPr txBox="1"/>
      </cdr:nvSpPr>
      <cdr:spPr>
        <a:xfrm xmlns:a="http://schemas.openxmlformats.org/drawingml/2006/main">
          <a:off x="6705531" y="168187"/>
          <a:ext cx="2528132" cy="30147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sz="1100" u="none" baseline="0" dirty="0"/>
            <a:t>Treatment Reach</a:t>
          </a:r>
        </a:p>
      </cdr:txBody>
    </cdr:sp>
  </cdr:relSizeAnchor>
  <cdr:relSizeAnchor xmlns:cdr="http://schemas.openxmlformats.org/drawingml/2006/chartDrawing">
    <cdr:from>
      <cdr:x>0.25174</cdr:x>
      <cdr:y>0.3582</cdr:y>
    </cdr:from>
    <cdr:to>
      <cdr:x>0.34862</cdr:x>
      <cdr:y>0.5399</cdr:y>
    </cdr:to>
    <cdr:sp macro="" textlink="">
      <cdr:nvSpPr>
        <cdr:cNvPr id="6" name="TextBox 5"/>
        <cdr:cNvSpPr txBox="1"/>
      </cdr:nvSpPr>
      <cdr:spPr>
        <a:xfrm xmlns:a="http://schemas.openxmlformats.org/drawingml/2006/main">
          <a:off x="2376130" y="1802581"/>
          <a:ext cx="914400" cy="91440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0.17348</cdr:x>
      <cdr:y>0.04029</cdr:y>
    </cdr:from>
    <cdr:to>
      <cdr:x>0.37972</cdr:x>
      <cdr:y>0.1152</cdr:y>
    </cdr:to>
    <cdr:sp macro="" textlink="">
      <cdr:nvSpPr>
        <cdr:cNvPr id="3" name="TextBox 2">
          <a:extLst xmlns:a="http://schemas.openxmlformats.org/drawingml/2006/main">
            <a:ext uri="{FF2B5EF4-FFF2-40B4-BE49-F238E27FC236}">
              <a16:creationId xmlns:a16="http://schemas.microsoft.com/office/drawing/2014/main" id="{A555C6DD-811D-784D-86C2-66B455EE4712}"/>
            </a:ext>
          </a:extLst>
        </cdr:cNvPr>
        <cdr:cNvSpPr txBox="1"/>
      </cdr:nvSpPr>
      <cdr:spPr>
        <a:xfrm xmlns:a="http://schemas.openxmlformats.org/drawingml/2006/main">
          <a:off x="1414287" y="136635"/>
          <a:ext cx="1681338" cy="25401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sz="1100" baseline="0"/>
            <a:t>Reference Reach </a:t>
          </a:r>
        </a:p>
      </cdr:txBody>
    </cdr:sp>
  </cdr:relSizeAnchor>
  <cdr:relSizeAnchor xmlns:cdr="http://schemas.openxmlformats.org/drawingml/2006/chartDrawing">
    <cdr:from>
      <cdr:x>0.48386</cdr:x>
      <cdr:y>0.01966</cdr:y>
    </cdr:from>
    <cdr:to>
      <cdr:x>0.57055</cdr:x>
      <cdr:y>0.8436</cdr:y>
    </cdr:to>
    <cdr:sp macro="" textlink="">
      <cdr:nvSpPr>
        <cdr:cNvPr id="8" name="Rectangle 7">
          <a:extLst xmlns:a="http://schemas.openxmlformats.org/drawingml/2006/main">
            <a:ext uri="{FF2B5EF4-FFF2-40B4-BE49-F238E27FC236}">
              <a16:creationId xmlns:a16="http://schemas.microsoft.com/office/drawing/2014/main" id="{A3421F04-DC51-5449-B206-29417E8E29A8}"/>
            </a:ext>
          </a:extLst>
        </cdr:cNvPr>
        <cdr:cNvSpPr/>
      </cdr:nvSpPr>
      <cdr:spPr>
        <a:xfrm xmlns:a="http://schemas.openxmlformats.org/drawingml/2006/main">
          <a:off x="3944615" y="66667"/>
          <a:ext cx="706760" cy="2793997"/>
        </a:xfrm>
        <a:prstGeom xmlns:a="http://schemas.openxmlformats.org/drawingml/2006/main" prst="rect">
          <a:avLst/>
        </a:prstGeom>
        <a:solidFill xmlns:a="http://schemas.openxmlformats.org/drawingml/2006/main">
          <a:schemeClr val="bg1">
            <a:lumMod val="95000"/>
          </a:scheme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ot="0" spcFirstLastPara="0" vert="horz" wrap="square" lIns="91440" tIns="45720" rIns="91440" bIns="45720" numCol="1" spcCol="0" rtlCol="0" fromWordArt="0" anchor="t" anchorCtr="0" forceAA="0" compatLnSpc="1">
          <a:prstTxWarp prst="textNoShape">
            <a:avLst/>
          </a:prstTxWarp>
          <a:noAutofit/>
        </a:bodyP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l"/>
          <a:endParaRPr lang="en-US" sz="1100">
            <a:solidFill>
              <a:schemeClr val="bg1"/>
            </a:solidFill>
          </a:endParaRPr>
        </a:p>
      </cdr:txBody>
    </cdr:sp>
  </cdr:relSizeAnchor>
  <cdr:relSizeAnchor xmlns:cdr="http://schemas.openxmlformats.org/drawingml/2006/chartDrawing">
    <cdr:from>
      <cdr:x>0.50506</cdr:x>
      <cdr:y>0.22564</cdr:y>
    </cdr:from>
    <cdr:to>
      <cdr:x>0.55096</cdr:x>
      <cdr:y>0.66102</cdr:y>
    </cdr:to>
    <cdr:sp macro="" textlink="">
      <cdr:nvSpPr>
        <cdr:cNvPr id="9" name="TextBox 5">
          <a:extLst xmlns:a="http://schemas.openxmlformats.org/drawingml/2006/main">
            <a:ext uri="{FF2B5EF4-FFF2-40B4-BE49-F238E27FC236}">
              <a16:creationId xmlns:a16="http://schemas.microsoft.com/office/drawing/2014/main" id="{443547EE-3ADC-E545-9FED-06255F78777D}"/>
            </a:ext>
          </a:extLst>
        </cdr:cNvPr>
        <cdr:cNvSpPr txBox="1"/>
      </cdr:nvSpPr>
      <cdr:spPr>
        <a:xfrm xmlns:a="http://schemas.openxmlformats.org/drawingml/2006/main" rot="16200000">
          <a:off x="3566406" y="1316258"/>
          <a:ext cx="1476382" cy="374198"/>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pPr algn="ctr"/>
          <a:r>
            <a:rPr lang="en-US" sz="1000" dirty="0"/>
            <a:t>buffer reach</a:t>
          </a:r>
        </a:p>
        <a:p xmlns:a="http://schemas.openxmlformats.org/drawingml/2006/main">
          <a:pPr algn="ctr"/>
          <a:r>
            <a:rPr lang="en-US" sz="1000" dirty="0"/>
            <a:t>(not to scale)</a:t>
          </a:r>
        </a:p>
      </cdr:txBody>
    </cdr:sp>
  </cdr:relSizeAnchor>
</c:userShapes>
</file>

<file path=ppt/drawings/drawing4.xml><?xml version="1.0" encoding="utf-8"?>
<c:userShapes xmlns:c="http://schemas.openxmlformats.org/drawingml/2006/chart">
  <cdr:relSizeAnchor xmlns:cdr="http://schemas.openxmlformats.org/drawingml/2006/chartDrawing">
    <cdr:from>
      <cdr:x>0.47266</cdr:x>
      <cdr:y>0.07404</cdr:y>
    </cdr:from>
    <cdr:to>
      <cdr:x>0.58267</cdr:x>
      <cdr:y>0.82709</cdr:y>
    </cdr:to>
    <cdr:sp macro="" textlink="">
      <cdr:nvSpPr>
        <cdr:cNvPr id="2" name="Rectangle 1"/>
        <cdr:cNvSpPr/>
      </cdr:nvSpPr>
      <cdr:spPr>
        <a:xfrm xmlns:a="http://schemas.openxmlformats.org/drawingml/2006/main">
          <a:off x="2946399" y="242592"/>
          <a:ext cx="685801" cy="2467454"/>
        </a:xfrm>
        <a:prstGeom xmlns:a="http://schemas.openxmlformats.org/drawingml/2006/main" prst="rect">
          <a:avLst/>
        </a:prstGeom>
        <a:solidFill xmlns:a="http://schemas.openxmlformats.org/drawingml/2006/main">
          <a:schemeClr val="bg1">
            <a:lumMod val="95000"/>
          </a:scheme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0.50473</cdr:x>
      <cdr:y>0.32947</cdr:y>
    </cdr:from>
    <cdr:to>
      <cdr:x>0.58644</cdr:x>
      <cdr:y>0.57733</cdr:y>
    </cdr:to>
    <cdr:sp macro="" textlink="">
      <cdr:nvSpPr>
        <cdr:cNvPr id="3" name="TextBox 2"/>
        <cdr:cNvSpPr txBox="1"/>
      </cdr:nvSpPr>
      <cdr:spPr>
        <a:xfrm xmlns:a="http://schemas.openxmlformats.org/drawingml/2006/main" rot="16200000">
          <a:off x="4789780" y="2175702"/>
          <a:ext cx="1414375" cy="823281"/>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000" dirty="0"/>
            <a:t>120m buffer </a:t>
          </a:r>
        </a:p>
        <a:p xmlns:a="http://schemas.openxmlformats.org/drawingml/2006/main">
          <a:pPr algn="ctr"/>
          <a:r>
            <a:rPr lang="en-US" sz="1000" dirty="0"/>
            <a:t>(not </a:t>
          </a:r>
          <a:r>
            <a:rPr lang="en-US" sz="1000"/>
            <a:t>to scale)</a:t>
          </a:r>
        </a:p>
      </cdr:txBody>
    </cdr:sp>
  </cdr:relSizeAnchor>
  <cdr:relSizeAnchor xmlns:cdr="http://schemas.openxmlformats.org/drawingml/2006/chartDrawing">
    <cdr:from>
      <cdr:x>0.23037</cdr:x>
      <cdr:y>0.11126</cdr:y>
    </cdr:from>
    <cdr:to>
      <cdr:x>0.42595</cdr:x>
      <cdr:y>0.20815</cdr:y>
    </cdr:to>
    <cdr:sp macro="" textlink="">
      <cdr:nvSpPr>
        <cdr:cNvPr id="6" name="TextBox 5"/>
        <cdr:cNvSpPr txBox="1"/>
      </cdr:nvSpPr>
      <cdr:spPr>
        <a:xfrm xmlns:a="http://schemas.openxmlformats.org/drawingml/2006/main">
          <a:off x="2321029" y="634897"/>
          <a:ext cx="1970533" cy="552906"/>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100" u="none"/>
            <a:t>Reference Reach </a:t>
          </a:r>
        </a:p>
      </cdr:txBody>
    </cdr:sp>
  </cdr:relSizeAnchor>
  <cdr:relSizeAnchor xmlns:cdr="http://schemas.openxmlformats.org/drawingml/2006/chartDrawing">
    <cdr:from>
      <cdr:x>0.68917</cdr:x>
      <cdr:y>0.11325</cdr:y>
    </cdr:from>
    <cdr:to>
      <cdr:x>0.91939</cdr:x>
      <cdr:y>0.21403</cdr:y>
    </cdr:to>
    <cdr:sp macro="" textlink="">
      <cdr:nvSpPr>
        <cdr:cNvPr id="7" name="TextBox 6"/>
        <cdr:cNvSpPr txBox="1"/>
      </cdr:nvSpPr>
      <cdr:spPr>
        <a:xfrm xmlns:a="http://schemas.openxmlformats.org/drawingml/2006/main">
          <a:off x="4467925" y="442766"/>
          <a:ext cx="1492532" cy="394008"/>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100" u="none" baseline="0"/>
            <a:t>Treatment Reach</a:t>
          </a:r>
          <a:endParaRPr lang="en-US" sz="1100" u="none"/>
        </a:p>
      </cdr:txBody>
    </cdr:sp>
  </cdr:relSizeAnchor>
</c:userShapes>
</file>

<file path=ppt/media/hdphoto1.wdp>
</file>

<file path=ppt/media/image1.jpeg>
</file>

<file path=ppt/media/image10.tiff>
</file>

<file path=ppt/media/image11.tiff>
</file>

<file path=ppt/media/image12.jpg>
</file>

<file path=ppt/media/image13.tiff>
</file>

<file path=ppt/media/image14.png>
</file>

<file path=ppt/media/image15.png>
</file>

<file path=ppt/media/image16.tiff>
</file>

<file path=ppt/media/image17.png>
</file>

<file path=ppt/media/image18.png>
</file>

<file path=ppt/media/image2.jpeg>
</file>

<file path=ppt/media/image3.jpeg>
</file>

<file path=ppt/media/image4.jpeg>
</file>

<file path=ppt/media/image5.JPG>
</file>

<file path=ppt/media/image6.png>
</file>

<file path=ppt/media/image7.JPG>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43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434"/>
          </a:xfrm>
          <a:prstGeom prst="rect">
            <a:avLst/>
          </a:prstGeom>
        </p:spPr>
        <p:txBody>
          <a:bodyPr vert="horz" lIns="91440" tIns="45720" rIns="91440" bIns="45720" rtlCol="0"/>
          <a:lstStyle>
            <a:lvl1pPr algn="r">
              <a:defRPr sz="1200"/>
            </a:lvl1pPr>
          </a:lstStyle>
          <a:p>
            <a:fld id="{55D18882-E7F4-4C73-A9AE-B4FBD3A1A2FE}" type="datetimeFigureOut">
              <a:rPr lang="en-US" smtClean="0"/>
              <a:t>9/27/18</a:t>
            </a:fld>
            <a:endParaRPr lang="en-US"/>
          </a:p>
        </p:txBody>
      </p:sp>
      <p:sp>
        <p:nvSpPr>
          <p:cNvPr id="4" name="Slide Image Placeholder 3"/>
          <p:cNvSpPr>
            <a:spLocks noGrp="1" noRot="1" noChangeAspect="1"/>
          </p:cNvSpPr>
          <p:nvPr>
            <p:ph type="sldImg" idx="2"/>
          </p:nvPr>
        </p:nvSpPr>
        <p:spPr>
          <a:xfrm>
            <a:off x="1860550" y="1162050"/>
            <a:ext cx="31369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892"/>
            <a:ext cx="5486400" cy="366045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71800" cy="46643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967"/>
            <a:ext cx="2971800" cy="466433"/>
          </a:xfrm>
          <a:prstGeom prst="rect">
            <a:avLst/>
          </a:prstGeom>
        </p:spPr>
        <p:txBody>
          <a:bodyPr vert="horz" lIns="91440" tIns="45720" rIns="91440" bIns="45720" rtlCol="0" anchor="b"/>
          <a:lstStyle>
            <a:lvl1pPr algn="r">
              <a:defRPr sz="1200"/>
            </a:lvl1pPr>
          </a:lstStyle>
          <a:p>
            <a:fld id="{95D8C7E3-15F4-4525-AA0C-E6FC111FFA0B}" type="slidenum">
              <a:rPr lang="en-US" smtClean="0"/>
              <a:t>‹#›</a:t>
            </a:fld>
            <a:endParaRPr lang="en-US"/>
          </a:p>
        </p:txBody>
      </p:sp>
    </p:spTree>
    <p:extLst>
      <p:ext uri="{BB962C8B-B14F-4D97-AF65-F5344CB8AC3E}">
        <p14:creationId xmlns:p14="http://schemas.microsoft.com/office/powerpoint/2010/main" val="646362622"/>
      </p:ext>
    </p:extLst>
  </p:cSld>
  <p:clrMap bg1="lt1" tx1="dk1" bg2="lt2" tx2="dk2" accent1="accent1" accent2="accent2" accent3="accent3" accent4="accent4" accent5="accent5" accent6="accent6" hlink="hlink" folHlink="folHlink"/>
  <p:notesStyle>
    <a:lvl1pPr marL="0" algn="l" defTabSz="808512" rtl="0" eaLnBrk="1" latinLnBrk="0" hangingPunct="1">
      <a:defRPr sz="1061" kern="1200">
        <a:solidFill>
          <a:schemeClr val="tx1"/>
        </a:solidFill>
        <a:latin typeface="+mn-lt"/>
        <a:ea typeface="+mn-ea"/>
        <a:cs typeface="+mn-cs"/>
      </a:defRPr>
    </a:lvl1pPr>
    <a:lvl2pPr marL="404256" algn="l" defTabSz="808512" rtl="0" eaLnBrk="1" latinLnBrk="0" hangingPunct="1">
      <a:defRPr sz="1061" kern="1200">
        <a:solidFill>
          <a:schemeClr val="tx1"/>
        </a:solidFill>
        <a:latin typeface="+mn-lt"/>
        <a:ea typeface="+mn-ea"/>
        <a:cs typeface="+mn-cs"/>
      </a:defRPr>
    </a:lvl2pPr>
    <a:lvl3pPr marL="808512" algn="l" defTabSz="808512" rtl="0" eaLnBrk="1" latinLnBrk="0" hangingPunct="1">
      <a:defRPr sz="1061" kern="1200">
        <a:solidFill>
          <a:schemeClr val="tx1"/>
        </a:solidFill>
        <a:latin typeface="+mn-lt"/>
        <a:ea typeface="+mn-ea"/>
        <a:cs typeface="+mn-cs"/>
      </a:defRPr>
    </a:lvl3pPr>
    <a:lvl4pPr marL="1212769" algn="l" defTabSz="808512" rtl="0" eaLnBrk="1" latinLnBrk="0" hangingPunct="1">
      <a:defRPr sz="1061" kern="1200">
        <a:solidFill>
          <a:schemeClr val="tx1"/>
        </a:solidFill>
        <a:latin typeface="+mn-lt"/>
        <a:ea typeface="+mn-ea"/>
        <a:cs typeface="+mn-cs"/>
      </a:defRPr>
    </a:lvl4pPr>
    <a:lvl5pPr marL="1617025" algn="l" defTabSz="808512" rtl="0" eaLnBrk="1" latinLnBrk="0" hangingPunct="1">
      <a:defRPr sz="1061" kern="1200">
        <a:solidFill>
          <a:schemeClr val="tx1"/>
        </a:solidFill>
        <a:latin typeface="+mn-lt"/>
        <a:ea typeface="+mn-ea"/>
        <a:cs typeface="+mn-cs"/>
      </a:defRPr>
    </a:lvl5pPr>
    <a:lvl6pPr marL="2021281" algn="l" defTabSz="808512" rtl="0" eaLnBrk="1" latinLnBrk="0" hangingPunct="1">
      <a:defRPr sz="1061" kern="1200">
        <a:solidFill>
          <a:schemeClr val="tx1"/>
        </a:solidFill>
        <a:latin typeface="+mn-lt"/>
        <a:ea typeface="+mn-ea"/>
        <a:cs typeface="+mn-cs"/>
      </a:defRPr>
    </a:lvl6pPr>
    <a:lvl7pPr marL="2425537" algn="l" defTabSz="808512" rtl="0" eaLnBrk="1" latinLnBrk="0" hangingPunct="1">
      <a:defRPr sz="1061" kern="1200">
        <a:solidFill>
          <a:schemeClr val="tx1"/>
        </a:solidFill>
        <a:latin typeface="+mn-lt"/>
        <a:ea typeface="+mn-ea"/>
        <a:cs typeface="+mn-cs"/>
      </a:defRPr>
    </a:lvl7pPr>
    <a:lvl8pPr marL="2829794" algn="l" defTabSz="808512" rtl="0" eaLnBrk="1" latinLnBrk="0" hangingPunct="1">
      <a:defRPr sz="1061" kern="1200">
        <a:solidFill>
          <a:schemeClr val="tx1"/>
        </a:solidFill>
        <a:latin typeface="+mn-lt"/>
        <a:ea typeface="+mn-ea"/>
        <a:cs typeface="+mn-cs"/>
      </a:defRPr>
    </a:lvl8pPr>
    <a:lvl9pPr marL="3234050" algn="l" defTabSz="808512" rtl="0" eaLnBrk="1" latinLnBrk="0" hangingPunct="1">
      <a:defRPr sz="106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60550" y="1162050"/>
            <a:ext cx="3136900" cy="31369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D8C7E3-15F4-4525-AA0C-E6FC111FFA0B}" type="slidenum">
              <a:rPr lang="en-US" smtClean="0"/>
              <a:t>1</a:t>
            </a:fld>
            <a:endParaRPr lang="en-US"/>
          </a:p>
        </p:txBody>
      </p:sp>
    </p:spTree>
    <p:extLst>
      <p:ext uri="{BB962C8B-B14F-4D97-AF65-F5344CB8AC3E}">
        <p14:creationId xmlns:p14="http://schemas.microsoft.com/office/powerpoint/2010/main" val="4090196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86100" y="6734178"/>
            <a:ext cx="34975800" cy="14325600"/>
          </a:xfrm>
        </p:spPr>
        <p:txBody>
          <a:bodyPr anchor="b"/>
          <a:lstStyle>
            <a:lvl1pPr algn="ctr">
              <a:defRPr sz="27000"/>
            </a:lvl1pPr>
          </a:lstStyle>
          <a:p>
            <a:r>
              <a:rPr lang="en-US"/>
              <a:t>Click to edit Master title style</a:t>
            </a:r>
            <a:endParaRPr lang="en-US" dirty="0"/>
          </a:p>
        </p:txBody>
      </p:sp>
      <p:sp>
        <p:nvSpPr>
          <p:cNvPr id="3" name="Subtitle 2"/>
          <p:cNvSpPr>
            <a:spLocks noGrp="1"/>
          </p:cNvSpPr>
          <p:nvPr>
            <p:ph type="subTitle" idx="1"/>
          </p:nvPr>
        </p:nvSpPr>
        <p:spPr>
          <a:xfrm>
            <a:off x="5143500" y="21612228"/>
            <a:ext cx="30861000" cy="9934572"/>
          </a:xfrm>
        </p:spPr>
        <p:txBody>
          <a:bodyPr/>
          <a:lstStyle>
            <a:lvl1pPr marL="0" indent="0" algn="ctr">
              <a:buNone/>
              <a:defRPr sz="10800"/>
            </a:lvl1pPr>
            <a:lvl2pPr marL="2057400" indent="0" algn="ctr">
              <a:buNone/>
              <a:defRPr sz="9000"/>
            </a:lvl2pPr>
            <a:lvl3pPr marL="4114800" indent="0" algn="ctr">
              <a:buNone/>
              <a:defRPr sz="8100"/>
            </a:lvl3pPr>
            <a:lvl4pPr marL="6172200" indent="0" algn="ctr">
              <a:buNone/>
              <a:defRPr sz="7200"/>
            </a:lvl4pPr>
            <a:lvl5pPr marL="8229600" indent="0" algn="ctr">
              <a:buNone/>
              <a:defRPr sz="7200"/>
            </a:lvl5pPr>
            <a:lvl6pPr marL="10287000" indent="0" algn="ctr">
              <a:buNone/>
              <a:defRPr sz="7200"/>
            </a:lvl6pPr>
            <a:lvl7pPr marL="12344400" indent="0" algn="ctr">
              <a:buNone/>
              <a:defRPr sz="7200"/>
            </a:lvl7pPr>
            <a:lvl8pPr marL="14401800" indent="0" algn="ctr">
              <a:buNone/>
              <a:defRPr sz="7200"/>
            </a:lvl8pPr>
            <a:lvl9pPr marL="16459200" indent="0" algn="ctr">
              <a:buNone/>
              <a:defRPr sz="7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58073B-F2C4-41C1-B94D-214EA9A33F2B}" type="datetimeFigureOut">
              <a:rPr lang="en-US" smtClean="0"/>
              <a:t>9/27/18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3871313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58073B-F2C4-41C1-B94D-214EA9A33F2B}" type="datetimeFigureOut">
              <a:rPr lang="en-US" smtClean="0"/>
              <a:t>9/27/18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2656867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446540" y="2190750"/>
            <a:ext cx="8872538" cy="3487102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828927" y="2190750"/>
            <a:ext cx="26103263" cy="3487102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58073B-F2C4-41C1-B94D-214EA9A33F2B}" type="datetimeFigureOut">
              <a:rPr lang="en-US" smtClean="0"/>
              <a:t>9/27/18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1231472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58073B-F2C4-41C1-B94D-214EA9A33F2B}" type="datetimeFigureOut">
              <a:rPr lang="en-US" smtClean="0"/>
              <a:t>9/27/18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690647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07496" y="10258437"/>
            <a:ext cx="35490150" cy="17116422"/>
          </a:xfrm>
        </p:spPr>
        <p:txBody>
          <a:bodyPr anchor="b"/>
          <a:lstStyle>
            <a:lvl1pPr>
              <a:defRPr sz="27000"/>
            </a:lvl1pPr>
          </a:lstStyle>
          <a:p>
            <a:r>
              <a:rPr lang="en-US"/>
              <a:t>Click to edit Master title style</a:t>
            </a:r>
            <a:endParaRPr lang="en-US" dirty="0"/>
          </a:p>
        </p:txBody>
      </p:sp>
      <p:sp>
        <p:nvSpPr>
          <p:cNvPr id="3" name="Text Placeholder 2"/>
          <p:cNvSpPr>
            <a:spLocks noGrp="1"/>
          </p:cNvSpPr>
          <p:nvPr>
            <p:ph type="body" idx="1"/>
          </p:nvPr>
        </p:nvSpPr>
        <p:spPr>
          <a:xfrm>
            <a:off x="2807496" y="27536787"/>
            <a:ext cx="35490150" cy="9001122"/>
          </a:xfrm>
        </p:spPr>
        <p:txBody>
          <a:bodyPr/>
          <a:lstStyle>
            <a:lvl1pPr marL="0" indent="0">
              <a:buNone/>
              <a:defRPr sz="10800">
                <a:solidFill>
                  <a:schemeClr val="tx1"/>
                </a:solidFill>
              </a:defRPr>
            </a:lvl1pPr>
            <a:lvl2pPr marL="2057400" indent="0">
              <a:buNone/>
              <a:defRPr sz="9000">
                <a:solidFill>
                  <a:schemeClr val="tx1">
                    <a:tint val="75000"/>
                  </a:schemeClr>
                </a:solidFill>
              </a:defRPr>
            </a:lvl2pPr>
            <a:lvl3pPr marL="4114800" indent="0">
              <a:buNone/>
              <a:defRPr sz="8100">
                <a:solidFill>
                  <a:schemeClr val="tx1">
                    <a:tint val="75000"/>
                  </a:schemeClr>
                </a:solidFill>
              </a:defRPr>
            </a:lvl3pPr>
            <a:lvl4pPr marL="6172200" indent="0">
              <a:buNone/>
              <a:defRPr sz="7200">
                <a:solidFill>
                  <a:schemeClr val="tx1">
                    <a:tint val="75000"/>
                  </a:schemeClr>
                </a:solidFill>
              </a:defRPr>
            </a:lvl4pPr>
            <a:lvl5pPr marL="8229600" indent="0">
              <a:buNone/>
              <a:defRPr sz="7200">
                <a:solidFill>
                  <a:schemeClr val="tx1">
                    <a:tint val="75000"/>
                  </a:schemeClr>
                </a:solidFill>
              </a:defRPr>
            </a:lvl5pPr>
            <a:lvl6pPr marL="10287000" indent="0">
              <a:buNone/>
              <a:defRPr sz="7200">
                <a:solidFill>
                  <a:schemeClr val="tx1">
                    <a:tint val="75000"/>
                  </a:schemeClr>
                </a:solidFill>
              </a:defRPr>
            </a:lvl6pPr>
            <a:lvl7pPr marL="12344400" indent="0">
              <a:buNone/>
              <a:defRPr sz="7200">
                <a:solidFill>
                  <a:schemeClr val="tx1">
                    <a:tint val="75000"/>
                  </a:schemeClr>
                </a:solidFill>
              </a:defRPr>
            </a:lvl7pPr>
            <a:lvl8pPr marL="14401800" indent="0">
              <a:buNone/>
              <a:defRPr sz="7200">
                <a:solidFill>
                  <a:schemeClr val="tx1">
                    <a:tint val="75000"/>
                  </a:schemeClr>
                </a:solidFill>
              </a:defRPr>
            </a:lvl8pPr>
            <a:lvl9pPr marL="16459200" indent="0">
              <a:buNone/>
              <a:defRPr sz="7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658073B-F2C4-41C1-B94D-214EA9A33F2B}" type="datetimeFigureOut">
              <a:rPr lang="en-US" smtClean="0"/>
              <a:t>9/27/18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2554776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828925" y="10953750"/>
            <a:ext cx="17487900" cy="261080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831175" y="10953750"/>
            <a:ext cx="17487900" cy="261080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58073B-F2C4-41C1-B94D-214EA9A33F2B}" type="datetimeFigureOut">
              <a:rPr lang="en-US" smtClean="0"/>
              <a:t>9/27/18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28489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34285" y="2190759"/>
            <a:ext cx="35490150" cy="795337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834289" y="10086978"/>
            <a:ext cx="17407530" cy="4943472"/>
          </a:xfrm>
        </p:spPr>
        <p:txBody>
          <a:bodyPr anchor="b"/>
          <a:lstStyle>
            <a:lvl1pPr marL="0" indent="0">
              <a:buNone/>
              <a:defRPr sz="10800" b="1"/>
            </a:lvl1pPr>
            <a:lvl2pPr marL="2057400" indent="0">
              <a:buNone/>
              <a:defRPr sz="9000" b="1"/>
            </a:lvl2pPr>
            <a:lvl3pPr marL="4114800" indent="0">
              <a:buNone/>
              <a:defRPr sz="8100" b="1"/>
            </a:lvl3pPr>
            <a:lvl4pPr marL="6172200" indent="0">
              <a:buNone/>
              <a:defRPr sz="7200" b="1"/>
            </a:lvl4pPr>
            <a:lvl5pPr marL="8229600" indent="0">
              <a:buNone/>
              <a:defRPr sz="7200" b="1"/>
            </a:lvl5pPr>
            <a:lvl6pPr marL="10287000" indent="0">
              <a:buNone/>
              <a:defRPr sz="7200" b="1"/>
            </a:lvl6pPr>
            <a:lvl7pPr marL="12344400" indent="0">
              <a:buNone/>
              <a:defRPr sz="7200" b="1"/>
            </a:lvl7pPr>
            <a:lvl8pPr marL="14401800" indent="0">
              <a:buNone/>
              <a:defRPr sz="7200" b="1"/>
            </a:lvl8pPr>
            <a:lvl9pPr marL="16459200" indent="0">
              <a:buNone/>
              <a:defRPr sz="7200" b="1"/>
            </a:lvl9pPr>
          </a:lstStyle>
          <a:p>
            <a:pPr lvl="0"/>
            <a:r>
              <a:rPr lang="en-US"/>
              <a:t>Edit Master text styles</a:t>
            </a:r>
          </a:p>
        </p:txBody>
      </p:sp>
      <p:sp>
        <p:nvSpPr>
          <p:cNvPr id="4" name="Content Placeholder 3"/>
          <p:cNvSpPr>
            <a:spLocks noGrp="1"/>
          </p:cNvSpPr>
          <p:nvPr>
            <p:ph sz="half" idx="2"/>
          </p:nvPr>
        </p:nvSpPr>
        <p:spPr>
          <a:xfrm>
            <a:off x="2834289" y="15030450"/>
            <a:ext cx="17407530" cy="221075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831177" y="10086978"/>
            <a:ext cx="17493260" cy="4943472"/>
          </a:xfrm>
        </p:spPr>
        <p:txBody>
          <a:bodyPr anchor="b"/>
          <a:lstStyle>
            <a:lvl1pPr marL="0" indent="0">
              <a:buNone/>
              <a:defRPr sz="10800" b="1"/>
            </a:lvl1pPr>
            <a:lvl2pPr marL="2057400" indent="0">
              <a:buNone/>
              <a:defRPr sz="9000" b="1"/>
            </a:lvl2pPr>
            <a:lvl3pPr marL="4114800" indent="0">
              <a:buNone/>
              <a:defRPr sz="8100" b="1"/>
            </a:lvl3pPr>
            <a:lvl4pPr marL="6172200" indent="0">
              <a:buNone/>
              <a:defRPr sz="7200" b="1"/>
            </a:lvl4pPr>
            <a:lvl5pPr marL="8229600" indent="0">
              <a:buNone/>
              <a:defRPr sz="7200" b="1"/>
            </a:lvl5pPr>
            <a:lvl6pPr marL="10287000" indent="0">
              <a:buNone/>
              <a:defRPr sz="7200" b="1"/>
            </a:lvl6pPr>
            <a:lvl7pPr marL="12344400" indent="0">
              <a:buNone/>
              <a:defRPr sz="7200" b="1"/>
            </a:lvl7pPr>
            <a:lvl8pPr marL="14401800" indent="0">
              <a:buNone/>
              <a:defRPr sz="7200" b="1"/>
            </a:lvl8pPr>
            <a:lvl9pPr marL="16459200" indent="0">
              <a:buNone/>
              <a:defRPr sz="7200" b="1"/>
            </a:lvl9pPr>
          </a:lstStyle>
          <a:p>
            <a:pPr lvl="0"/>
            <a:r>
              <a:rPr lang="en-US"/>
              <a:t>Edit Master text styles</a:t>
            </a:r>
          </a:p>
        </p:txBody>
      </p:sp>
      <p:sp>
        <p:nvSpPr>
          <p:cNvPr id="6" name="Content Placeholder 5"/>
          <p:cNvSpPr>
            <a:spLocks noGrp="1"/>
          </p:cNvSpPr>
          <p:nvPr>
            <p:ph sz="quarter" idx="4"/>
          </p:nvPr>
        </p:nvSpPr>
        <p:spPr>
          <a:xfrm>
            <a:off x="20831177" y="15030450"/>
            <a:ext cx="17493260" cy="221075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58073B-F2C4-41C1-B94D-214EA9A33F2B}" type="datetimeFigureOut">
              <a:rPr lang="en-US" smtClean="0"/>
              <a:t>9/27/18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10109143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58073B-F2C4-41C1-B94D-214EA9A33F2B}" type="datetimeFigureOut">
              <a:rPr lang="en-US" smtClean="0"/>
              <a:t>9/27/18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3192020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58073B-F2C4-41C1-B94D-214EA9A33F2B}" type="datetimeFigureOut">
              <a:rPr lang="en-US" smtClean="0"/>
              <a:t>9/27/18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3744516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34285" y="2743200"/>
            <a:ext cx="13271301" cy="9601200"/>
          </a:xfrm>
        </p:spPr>
        <p:txBody>
          <a:bodyPr anchor="b"/>
          <a:lstStyle>
            <a:lvl1pPr>
              <a:defRPr sz="14400"/>
            </a:lvl1pPr>
          </a:lstStyle>
          <a:p>
            <a:r>
              <a:rPr lang="en-US"/>
              <a:t>Click to edit Master title style</a:t>
            </a:r>
            <a:endParaRPr lang="en-US" dirty="0"/>
          </a:p>
        </p:txBody>
      </p:sp>
      <p:sp>
        <p:nvSpPr>
          <p:cNvPr id="3" name="Content Placeholder 2"/>
          <p:cNvSpPr>
            <a:spLocks noGrp="1"/>
          </p:cNvSpPr>
          <p:nvPr>
            <p:ph idx="1"/>
          </p:nvPr>
        </p:nvSpPr>
        <p:spPr>
          <a:xfrm>
            <a:off x="17493259" y="5924559"/>
            <a:ext cx="20831175" cy="29241750"/>
          </a:xfrm>
        </p:spPr>
        <p:txBody>
          <a:bodyPr/>
          <a:lstStyle>
            <a:lvl1pPr>
              <a:defRPr sz="14400"/>
            </a:lvl1pPr>
            <a:lvl2pPr>
              <a:defRPr sz="12600"/>
            </a:lvl2pPr>
            <a:lvl3pPr>
              <a:defRPr sz="10800"/>
            </a:lvl3pPr>
            <a:lvl4pPr>
              <a:defRPr sz="9000"/>
            </a:lvl4pPr>
            <a:lvl5pPr>
              <a:defRPr sz="9000"/>
            </a:lvl5pPr>
            <a:lvl6pPr>
              <a:defRPr sz="9000"/>
            </a:lvl6pPr>
            <a:lvl7pPr>
              <a:defRPr sz="9000"/>
            </a:lvl7pPr>
            <a:lvl8pPr>
              <a:defRPr sz="9000"/>
            </a:lvl8pPr>
            <a:lvl9pPr>
              <a:defRPr sz="9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834285" y="12344400"/>
            <a:ext cx="13271301" cy="22869528"/>
          </a:xfrm>
        </p:spPr>
        <p:txBody>
          <a:bodyPr/>
          <a:lstStyle>
            <a:lvl1pPr marL="0" indent="0">
              <a:buNone/>
              <a:defRPr sz="7200"/>
            </a:lvl1pPr>
            <a:lvl2pPr marL="2057400" indent="0">
              <a:buNone/>
              <a:defRPr sz="6300"/>
            </a:lvl2pPr>
            <a:lvl3pPr marL="4114800" indent="0">
              <a:buNone/>
              <a:defRPr sz="5400"/>
            </a:lvl3pPr>
            <a:lvl4pPr marL="6172200" indent="0">
              <a:buNone/>
              <a:defRPr sz="4500"/>
            </a:lvl4pPr>
            <a:lvl5pPr marL="8229600" indent="0">
              <a:buNone/>
              <a:defRPr sz="4500"/>
            </a:lvl5pPr>
            <a:lvl6pPr marL="10287000" indent="0">
              <a:buNone/>
              <a:defRPr sz="4500"/>
            </a:lvl6pPr>
            <a:lvl7pPr marL="12344400" indent="0">
              <a:buNone/>
              <a:defRPr sz="4500"/>
            </a:lvl7pPr>
            <a:lvl8pPr marL="14401800" indent="0">
              <a:buNone/>
              <a:defRPr sz="4500"/>
            </a:lvl8pPr>
            <a:lvl9pPr marL="16459200" indent="0">
              <a:buNone/>
              <a:defRPr sz="4500"/>
            </a:lvl9pPr>
          </a:lstStyle>
          <a:p>
            <a:pPr lvl="0"/>
            <a:r>
              <a:rPr lang="en-US"/>
              <a:t>Edit Master text styles</a:t>
            </a:r>
          </a:p>
        </p:txBody>
      </p:sp>
      <p:sp>
        <p:nvSpPr>
          <p:cNvPr id="5" name="Date Placeholder 4"/>
          <p:cNvSpPr>
            <a:spLocks noGrp="1"/>
          </p:cNvSpPr>
          <p:nvPr>
            <p:ph type="dt" sz="half" idx="10"/>
          </p:nvPr>
        </p:nvSpPr>
        <p:spPr/>
        <p:txBody>
          <a:bodyPr/>
          <a:lstStyle/>
          <a:p>
            <a:fld id="{D658073B-F2C4-41C1-B94D-214EA9A33F2B}" type="datetimeFigureOut">
              <a:rPr lang="en-US" smtClean="0"/>
              <a:t>9/27/18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28139056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34285" y="2743200"/>
            <a:ext cx="13271301" cy="9601200"/>
          </a:xfrm>
        </p:spPr>
        <p:txBody>
          <a:bodyPr anchor="b"/>
          <a:lstStyle>
            <a:lvl1pPr>
              <a:defRPr sz="14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493259" y="5924559"/>
            <a:ext cx="20831175" cy="29241750"/>
          </a:xfrm>
        </p:spPr>
        <p:txBody>
          <a:bodyPr anchor="t"/>
          <a:lstStyle>
            <a:lvl1pPr marL="0" indent="0">
              <a:buNone/>
              <a:defRPr sz="14400"/>
            </a:lvl1pPr>
            <a:lvl2pPr marL="2057400" indent="0">
              <a:buNone/>
              <a:defRPr sz="12600"/>
            </a:lvl2pPr>
            <a:lvl3pPr marL="4114800" indent="0">
              <a:buNone/>
              <a:defRPr sz="10800"/>
            </a:lvl3pPr>
            <a:lvl4pPr marL="6172200" indent="0">
              <a:buNone/>
              <a:defRPr sz="9000"/>
            </a:lvl4pPr>
            <a:lvl5pPr marL="8229600" indent="0">
              <a:buNone/>
              <a:defRPr sz="9000"/>
            </a:lvl5pPr>
            <a:lvl6pPr marL="10287000" indent="0">
              <a:buNone/>
              <a:defRPr sz="9000"/>
            </a:lvl6pPr>
            <a:lvl7pPr marL="12344400" indent="0">
              <a:buNone/>
              <a:defRPr sz="9000"/>
            </a:lvl7pPr>
            <a:lvl8pPr marL="14401800" indent="0">
              <a:buNone/>
              <a:defRPr sz="9000"/>
            </a:lvl8pPr>
            <a:lvl9pPr marL="16459200" indent="0">
              <a:buNone/>
              <a:defRPr sz="9000"/>
            </a:lvl9pPr>
          </a:lstStyle>
          <a:p>
            <a:r>
              <a:rPr lang="en-US"/>
              <a:t>Click icon to add picture</a:t>
            </a:r>
            <a:endParaRPr lang="en-US" dirty="0"/>
          </a:p>
        </p:txBody>
      </p:sp>
      <p:sp>
        <p:nvSpPr>
          <p:cNvPr id="4" name="Text Placeholder 3"/>
          <p:cNvSpPr>
            <a:spLocks noGrp="1"/>
          </p:cNvSpPr>
          <p:nvPr>
            <p:ph type="body" sz="half" idx="2"/>
          </p:nvPr>
        </p:nvSpPr>
        <p:spPr>
          <a:xfrm>
            <a:off x="2834285" y="12344400"/>
            <a:ext cx="13271301" cy="22869528"/>
          </a:xfrm>
        </p:spPr>
        <p:txBody>
          <a:bodyPr/>
          <a:lstStyle>
            <a:lvl1pPr marL="0" indent="0">
              <a:buNone/>
              <a:defRPr sz="7200"/>
            </a:lvl1pPr>
            <a:lvl2pPr marL="2057400" indent="0">
              <a:buNone/>
              <a:defRPr sz="6300"/>
            </a:lvl2pPr>
            <a:lvl3pPr marL="4114800" indent="0">
              <a:buNone/>
              <a:defRPr sz="5400"/>
            </a:lvl3pPr>
            <a:lvl4pPr marL="6172200" indent="0">
              <a:buNone/>
              <a:defRPr sz="4500"/>
            </a:lvl4pPr>
            <a:lvl5pPr marL="8229600" indent="0">
              <a:buNone/>
              <a:defRPr sz="4500"/>
            </a:lvl5pPr>
            <a:lvl6pPr marL="10287000" indent="0">
              <a:buNone/>
              <a:defRPr sz="4500"/>
            </a:lvl6pPr>
            <a:lvl7pPr marL="12344400" indent="0">
              <a:buNone/>
              <a:defRPr sz="4500"/>
            </a:lvl7pPr>
            <a:lvl8pPr marL="14401800" indent="0">
              <a:buNone/>
              <a:defRPr sz="4500"/>
            </a:lvl8pPr>
            <a:lvl9pPr marL="16459200" indent="0">
              <a:buNone/>
              <a:defRPr sz="4500"/>
            </a:lvl9pPr>
          </a:lstStyle>
          <a:p>
            <a:pPr lvl="0"/>
            <a:r>
              <a:rPr lang="en-US"/>
              <a:t>Edit Master text styles</a:t>
            </a:r>
          </a:p>
        </p:txBody>
      </p:sp>
      <p:sp>
        <p:nvSpPr>
          <p:cNvPr id="5" name="Date Placeholder 4"/>
          <p:cNvSpPr>
            <a:spLocks noGrp="1"/>
          </p:cNvSpPr>
          <p:nvPr>
            <p:ph type="dt" sz="half" idx="10"/>
          </p:nvPr>
        </p:nvSpPr>
        <p:spPr/>
        <p:txBody>
          <a:bodyPr/>
          <a:lstStyle/>
          <a:p>
            <a:fld id="{D658073B-F2C4-41C1-B94D-214EA9A33F2B}" type="datetimeFigureOut">
              <a:rPr lang="en-US" smtClean="0"/>
              <a:t>9/27/18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F2F9D4-68D7-4FAB-8DD5-F265AE82B85A}" type="slidenum">
              <a:rPr lang="en-US" smtClean="0"/>
              <a:t>‹#›</a:t>
            </a:fld>
            <a:endParaRPr lang="en-US"/>
          </a:p>
        </p:txBody>
      </p:sp>
    </p:spTree>
    <p:extLst>
      <p:ext uri="{BB962C8B-B14F-4D97-AF65-F5344CB8AC3E}">
        <p14:creationId xmlns:p14="http://schemas.microsoft.com/office/powerpoint/2010/main" val="3893315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28925" y="2190759"/>
            <a:ext cx="35490150" cy="795337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828925" y="10953750"/>
            <a:ext cx="35490150" cy="2610802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828925" y="38138109"/>
            <a:ext cx="9258300" cy="2190750"/>
          </a:xfrm>
          <a:prstGeom prst="rect">
            <a:avLst/>
          </a:prstGeom>
        </p:spPr>
        <p:txBody>
          <a:bodyPr vert="horz" lIns="91440" tIns="45720" rIns="91440" bIns="45720" rtlCol="0" anchor="ctr"/>
          <a:lstStyle>
            <a:lvl1pPr algn="l">
              <a:defRPr sz="5400">
                <a:solidFill>
                  <a:schemeClr val="tx1">
                    <a:tint val="75000"/>
                  </a:schemeClr>
                </a:solidFill>
              </a:defRPr>
            </a:lvl1pPr>
          </a:lstStyle>
          <a:p>
            <a:fld id="{D658073B-F2C4-41C1-B94D-214EA9A33F2B}" type="datetimeFigureOut">
              <a:rPr lang="en-US" smtClean="0"/>
              <a:t>9/27/18</a:t>
            </a:fld>
            <a:endParaRPr lang="en-US"/>
          </a:p>
        </p:txBody>
      </p:sp>
      <p:sp>
        <p:nvSpPr>
          <p:cNvPr id="5" name="Footer Placeholder 4"/>
          <p:cNvSpPr>
            <a:spLocks noGrp="1"/>
          </p:cNvSpPr>
          <p:nvPr>
            <p:ph type="ftr" sz="quarter" idx="3"/>
          </p:nvPr>
        </p:nvSpPr>
        <p:spPr>
          <a:xfrm>
            <a:off x="13630275" y="38138109"/>
            <a:ext cx="13887450" cy="2190750"/>
          </a:xfrm>
          <a:prstGeom prst="rect">
            <a:avLst/>
          </a:prstGeom>
        </p:spPr>
        <p:txBody>
          <a:bodyPr vert="horz" lIns="91440" tIns="45720" rIns="91440" bIns="45720" rtlCol="0" anchor="ctr"/>
          <a:lstStyle>
            <a:lvl1pPr algn="ctr">
              <a:defRPr sz="5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9060775" y="38138109"/>
            <a:ext cx="9258300" cy="2190750"/>
          </a:xfrm>
          <a:prstGeom prst="rect">
            <a:avLst/>
          </a:prstGeom>
        </p:spPr>
        <p:txBody>
          <a:bodyPr vert="horz" lIns="91440" tIns="45720" rIns="91440" bIns="45720" rtlCol="0" anchor="ctr"/>
          <a:lstStyle>
            <a:lvl1pPr algn="r">
              <a:defRPr sz="5400">
                <a:solidFill>
                  <a:schemeClr val="tx1">
                    <a:tint val="75000"/>
                  </a:schemeClr>
                </a:solidFill>
              </a:defRPr>
            </a:lvl1pPr>
          </a:lstStyle>
          <a:p>
            <a:fld id="{12F2F9D4-68D7-4FAB-8DD5-F265AE82B85A}" type="slidenum">
              <a:rPr lang="en-US" smtClean="0"/>
              <a:t>‹#›</a:t>
            </a:fld>
            <a:endParaRPr lang="en-US"/>
          </a:p>
        </p:txBody>
      </p:sp>
    </p:spTree>
    <p:extLst>
      <p:ext uri="{BB962C8B-B14F-4D97-AF65-F5344CB8AC3E}">
        <p14:creationId xmlns:p14="http://schemas.microsoft.com/office/powerpoint/2010/main" val="194181911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4114800" rtl="0" eaLnBrk="1" latinLnBrk="0" hangingPunct="1">
        <a:lnSpc>
          <a:spcPct val="90000"/>
        </a:lnSpc>
        <a:spcBef>
          <a:spcPct val="0"/>
        </a:spcBef>
        <a:buNone/>
        <a:defRPr sz="19800" kern="1200">
          <a:solidFill>
            <a:schemeClr val="tx1"/>
          </a:solidFill>
          <a:latin typeface="+mj-lt"/>
          <a:ea typeface="+mj-ea"/>
          <a:cs typeface="+mj-cs"/>
        </a:defRPr>
      </a:lvl1pPr>
    </p:titleStyle>
    <p:bodyStyle>
      <a:lvl1pPr marL="1028700" indent="-1028700" algn="l" defTabSz="4114800" rtl="0" eaLnBrk="1" latinLnBrk="0" hangingPunct="1">
        <a:lnSpc>
          <a:spcPct val="90000"/>
        </a:lnSpc>
        <a:spcBef>
          <a:spcPts val="4500"/>
        </a:spcBef>
        <a:buFont typeface="Arial" panose="020B0604020202020204" pitchFamily="34" charset="0"/>
        <a:buChar char="•"/>
        <a:defRPr sz="12600" kern="1200">
          <a:solidFill>
            <a:schemeClr val="tx1"/>
          </a:solidFill>
          <a:latin typeface="+mn-lt"/>
          <a:ea typeface="+mn-ea"/>
          <a:cs typeface="+mn-cs"/>
        </a:defRPr>
      </a:lvl1pPr>
      <a:lvl2pPr marL="3086100" indent="-1028700" algn="l" defTabSz="4114800" rtl="0" eaLnBrk="1" latinLnBrk="0" hangingPunct="1">
        <a:lnSpc>
          <a:spcPct val="90000"/>
        </a:lnSpc>
        <a:spcBef>
          <a:spcPts val="2250"/>
        </a:spcBef>
        <a:buFont typeface="Arial" panose="020B0604020202020204" pitchFamily="34" charset="0"/>
        <a:buChar char="•"/>
        <a:defRPr sz="10800" kern="1200">
          <a:solidFill>
            <a:schemeClr val="tx1"/>
          </a:solidFill>
          <a:latin typeface="+mn-lt"/>
          <a:ea typeface="+mn-ea"/>
          <a:cs typeface="+mn-cs"/>
        </a:defRPr>
      </a:lvl2pPr>
      <a:lvl3pPr marL="5143500" indent="-1028700" algn="l" defTabSz="4114800" rtl="0" eaLnBrk="1" latinLnBrk="0" hangingPunct="1">
        <a:lnSpc>
          <a:spcPct val="90000"/>
        </a:lnSpc>
        <a:spcBef>
          <a:spcPts val="2250"/>
        </a:spcBef>
        <a:buFont typeface="Arial" panose="020B0604020202020204" pitchFamily="34" charset="0"/>
        <a:buChar char="•"/>
        <a:defRPr sz="9000" kern="1200">
          <a:solidFill>
            <a:schemeClr val="tx1"/>
          </a:solidFill>
          <a:latin typeface="+mn-lt"/>
          <a:ea typeface="+mn-ea"/>
          <a:cs typeface="+mn-cs"/>
        </a:defRPr>
      </a:lvl3pPr>
      <a:lvl4pPr marL="7200900" indent="-1028700" algn="l" defTabSz="4114800" rtl="0" eaLnBrk="1" latinLnBrk="0" hangingPunct="1">
        <a:lnSpc>
          <a:spcPct val="90000"/>
        </a:lnSpc>
        <a:spcBef>
          <a:spcPts val="2250"/>
        </a:spcBef>
        <a:buFont typeface="Arial" panose="020B0604020202020204" pitchFamily="34" charset="0"/>
        <a:buChar char="•"/>
        <a:defRPr sz="8100" kern="1200">
          <a:solidFill>
            <a:schemeClr val="tx1"/>
          </a:solidFill>
          <a:latin typeface="+mn-lt"/>
          <a:ea typeface="+mn-ea"/>
          <a:cs typeface="+mn-cs"/>
        </a:defRPr>
      </a:lvl4pPr>
      <a:lvl5pPr marL="9258300" indent="-1028700" algn="l" defTabSz="4114800" rtl="0" eaLnBrk="1" latinLnBrk="0" hangingPunct="1">
        <a:lnSpc>
          <a:spcPct val="90000"/>
        </a:lnSpc>
        <a:spcBef>
          <a:spcPts val="2250"/>
        </a:spcBef>
        <a:buFont typeface="Arial" panose="020B0604020202020204" pitchFamily="34" charset="0"/>
        <a:buChar char="•"/>
        <a:defRPr sz="8100" kern="1200">
          <a:solidFill>
            <a:schemeClr val="tx1"/>
          </a:solidFill>
          <a:latin typeface="+mn-lt"/>
          <a:ea typeface="+mn-ea"/>
          <a:cs typeface="+mn-cs"/>
        </a:defRPr>
      </a:lvl5pPr>
      <a:lvl6pPr marL="11315700" indent="-1028700" algn="l" defTabSz="4114800" rtl="0" eaLnBrk="1" latinLnBrk="0" hangingPunct="1">
        <a:lnSpc>
          <a:spcPct val="90000"/>
        </a:lnSpc>
        <a:spcBef>
          <a:spcPts val="2250"/>
        </a:spcBef>
        <a:buFont typeface="Arial" panose="020B0604020202020204" pitchFamily="34" charset="0"/>
        <a:buChar char="•"/>
        <a:defRPr sz="8100" kern="1200">
          <a:solidFill>
            <a:schemeClr val="tx1"/>
          </a:solidFill>
          <a:latin typeface="+mn-lt"/>
          <a:ea typeface="+mn-ea"/>
          <a:cs typeface="+mn-cs"/>
        </a:defRPr>
      </a:lvl6pPr>
      <a:lvl7pPr marL="13373100" indent="-1028700" algn="l" defTabSz="4114800" rtl="0" eaLnBrk="1" latinLnBrk="0" hangingPunct="1">
        <a:lnSpc>
          <a:spcPct val="90000"/>
        </a:lnSpc>
        <a:spcBef>
          <a:spcPts val="2250"/>
        </a:spcBef>
        <a:buFont typeface="Arial" panose="020B0604020202020204" pitchFamily="34" charset="0"/>
        <a:buChar char="•"/>
        <a:defRPr sz="8100" kern="1200">
          <a:solidFill>
            <a:schemeClr val="tx1"/>
          </a:solidFill>
          <a:latin typeface="+mn-lt"/>
          <a:ea typeface="+mn-ea"/>
          <a:cs typeface="+mn-cs"/>
        </a:defRPr>
      </a:lvl7pPr>
      <a:lvl8pPr marL="15430500" indent="-1028700" algn="l" defTabSz="4114800" rtl="0" eaLnBrk="1" latinLnBrk="0" hangingPunct="1">
        <a:lnSpc>
          <a:spcPct val="90000"/>
        </a:lnSpc>
        <a:spcBef>
          <a:spcPts val="2250"/>
        </a:spcBef>
        <a:buFont typeface="Arial" panose="020B0604020202020204" pitchFamily="34" charset="0"/>
        <a:buChar char="•"/>
        <a:defRPr sz="8100" kern="1200">
          <a:solidFill>
            <a:schemeClr val="tx1"/>
          </a:solidFill>
          <a:latin typeface="+mn-lt"/>
          <a:ea typeface="+mn-ea"/>
          <a:cs typeface="+mn-cs"/>
        </a:defRPr>
      </a:lvl8pPr>
      <a:lvl9pPr marL="17487900" indent="-1028700" algn="l" defTabSz="4114800" rtl="0" eaLnBrk="1" latinLnBrk="0" hangingPunct="1">
        <a:lnSpc>
          <a:spcPct val="90000"/>
        </a:lnSpc>
        <a:spcBef>
          <a:spcPts val="2250"/>
        </a:spcBef>
        <a:buFont typeface="Arial" panose="020B0604020202020204" pitchFamily="34" charset="0"/>
        <a:buChar char="•"/>
        <a:defRPr sz="8100" kern="1200">
          <a:solidFill>
            <a:schemeClr val="tx1"/>
          </a:solidFill>
          <a:latin typeface="+mn-lt"/>
          <a:ea typeface="+mn-ea"/>
          <a:cs typeface="+mn-cs"/>
        </a:defRPr>
      </a:lvl9pPr>
    </p:bodyStyle>
    <p:otherStyle>
      <a:defPPr>
        <a:defRPr lang="en-US"/>
      </a:defPPr>
      <a:lvl1pPr marL="0" algn="l" defTabSz="4114800" rtl="0" eaLnBrk="1" latinLnBrk="0" hangingPunct="1">
        <a:defRPr sz="8100" kern="1200">
          <a:solidFill>
            <a:schemeClr val="tx1"/>
          </a:solidFill>
          <a:latin typeface="+mn-lt"/>
          <a:ea typeface="+mn-ea"/>
          <a:cs typeface="+mn-cs"/>
        </a:defRPr>
      </a:lvl1pPr>
      <a:lvl2pPr marL="2057400" algn="l" defTabSz="4114800" rtl="0" eaLnBrk="1" latinLnBrk="0" hangingPunct="1">
        <a:defRPr sz="8100" kern="1200">
          <a:solidFill>
            <a:schemeClr val="tx1"/>
          </a:solidFill>
          <a:latin typeface="+mn-lt"/>
          <a:ea typeface="+mn-ea"/>
          <a:cs typeface="+mn-cs"/>
        </a:defRPr>
      </a:lvl2pPr>
      <a:lvl3pPr marL="4114800" algn="l" defTabSz="4114800" rtl="0" eaLnBrk="1" latinLnBrk="0" hangingPunct="1">
        <a:defRPr sz="8100" kern="1200">
          <a:solidFill>
            <a:schemeClr val="tx1"/>
          </a:solidFill>
          <a:latin typeface="+mn-lt"/>
          <a:ea typeface="+mn-ea"/>
          <a:cs typeface="+mn-cs"/>
        </a:defRPr>
      </a:lvl3pPr>
      <a:lvl4pPr marL="6172200" algn="l" defTabSz="4114800" rtl="0" eaLnBrk="1" latinLnBrk="0" hangingPunct="1">
        <a:defRPr sz="8100" kern="1200">
          <a:solidFill>
            <a:schemeClr val="tx1"/>
          </a:solidFill>
          <a:latin typeface="+mn-lt"/>
          <a:ea typeface="+mn-ea"/>
          <a:cs typeface="+mn-cs"/>
        </a:defRPr>
      </a:lvl4pPr>
      <a:lvl5pPr marL="8229600" algn="l" defTabSz="4114800" rtl="0" eaLnBrk="1" latinLnBrk="0" hangingPunct="1">
        <a:defRPr sz="8100" kern="1200">
          <a:solidFill>
            <a:schemeClr val="tx1"/>
          </a:solidFill>
          <a:latin typeface="+mn-lt"/>
          <a:ea typeface="+mn-ea"/>
          <a:cs typeface="+mn-cs"/>
        </a:defRPr>
      </a:lvl5pPr>
      <a:lvl6pPr marL="10287000" algn="l" defTabSz="4114800" rtl="0" eaLnBrk="1" latinLnBrk="0" hangingPunct="1">
        <a:defRPr sz="8100" kern="1200">
          <a:solidFill>
            <a:schemeClr val="tx1"/>
          </a:solidFill>
          <a:latin typeface="+mn-lt"/>
          <a:ea typeface="+mn-ea"/>
          <a:cs typeface="+mn-cs"/>
        </a:defRPr>
      </a:lvl6pPr>
      <a:lvl7pPr marL="12344400" algn="l" defTabSz="4114800" rtl="0" eaLnBrk="1" latinLnBrk="0" hangingPunct="1">
        <a:defRPr sz="8100" kern="1200">
          <a:solidFill>
            <a:schemeClr val="tx1"/>
          </a:solidFill>
          <a:latin typeface="+mn-lt"/>
          <a:ea typeface="+mn-ea"/>
          <a:cs typeface="+mn-cs"/>
        </a:defRPr>
      </a:lvl7pPr>
      <a:lvl8pPr marL="14401800" algn="l" defTabSz="4114800" rtl="0" eaLnBrk="1" latinLnBrk="0" hangingPunct="1">
        <a:defRPr sz="8100" kern="1200">
          <a:solidFill>
            <a:schemeClr val="tx1"/>
          </a:solidFill>
          <a:latin typeface="+mn-lt"/>
          <a:ea typeface="+mn-ea"/>
          <a:cs typeface="+mn-cs"/>
        </a:defRPr>
      </a:lvl8pPr>
      <a:lvl9pPr marL="16459200" algn="l" defTabSz="4114800" rtl="0" eaLnBrk="1" latinLnBrk="0" hangingPunct="1">
        <a:defRPr sz="8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tiff"/><Relationship Id="rId18" Type="http://schemas.openxmlformats.org/officeDocument/2006/relationships/image" Target="../media/image13.tiff"/><Relationship Id="rId3" Type="http://schemas.openxmlformats.org/officeDocument/2006/relationships/image" Target="../media/image1.jpeg"/><Relationship Id="rId21" Type="http://schemas.openxmlformats.org/officeDocument/2006/relationships/chart" Target="../charts/chart3.xml"/><Relationship Id="rId7" Type="http://schemas.openxmlformats.org/officeDocument/2006/relationships/image" Target="../media/image5.JPG"/><Relationship Id="rId12" Type="http://schemas.openxmlformats.org/officeDocument/2006/relationships/image" Target="../media/image9.JPG"/><Relationship Id="rId17" Type="http://schemas.openxmlformats.org/officeDocument/2006/relationships/chart" Target="../charts/chart2.xml"/><Relationship Id="rId25" Type="http://schemas.openxmlformats.org/officeDocument/2006/relationships/image" Target="../media/image18.png"/><Relationship Id="rId2" Type="http://schemas.openxmlformats.org/officeDocument/2006/relationships/notesSlide" Target="../notesSlides/notesSlide1.xml"/><Relationship Id="rId16" Type="http://schemas.openxmlformats.org/officeDocument/2006/relationships/image" Target="../media/image12.jpg"/><Relationship Id="rId20"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4.jpeg"/><Relationship Id="rId11" Type="http://schemas.openxmlformats.org/officeDocument/2006/relationships/image" Target="../media/image8.tiff"/><Relationship Id="rId24" Type="http://schemas.openxmlformats.org/officeDocument/2006/relationships/chart" Target="../charts/chart4.xml"/><Relationship Id="rId5" Type="http://schemas.openxmlformats.org/officeDocument/2006/relationships/image" Target="../media/image3.jpeg"/><Relationship Id="rId15" Type="http://schemas.openxmlformats.org/officeDocument/2006/relationships/chart" Target="../charts/chart1.xml"/><Relationship Id="rId23" Type="http://schemas.openxmlformats.org/officeDocument/2006/relationships/image" Target="../media/image17.png"/><Relationship Id="rId10" Type="http://schemas.openxmlformats.org/officeDocument/2006/relationships/image" Target="../media/image7.JPG"/><Relationship Id="rId19" Type="http://schemas.openxmlformats.org/officeDocument/2006/relationships/image" Target="../media/image14.png"/><Relationship Id="rId4" Type="http://schemas.openxmlformats.org/officeDocument/2006/relationships/image" Target="../media/image2.jpeg"/><Relationship Id="rId9" Type="http://schemas.microsoft.com/office/2007/relationships/hdphoto" Target="../media/hdphoto1.wdp"/><Relationship Id="rId14" Type="http://schemas.openxmlformats.org/officeDocument/2006/relationships/image" Target="../media/image11.tiff"/><Relationship Id="rId22" Type="http://schemas.openxmlformats.org/officeDocument/2006/relationships/image" Target="../media/image16.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175" name="Rectangle 174">
            <a:extLst>
              <a:ext uri="{FF2B5EF4-FFF2-40B4-BE49-F238E27FC236}">
                <a16:creationId xmlns:a16="http://schemas.microsoft.com/office/drawing/2014/main" id="{E9B3E91E-6C27-1E4A-B59D-8D3ADAC0344C}"/>
              </a:ext>
            </a:extLst>
          </p:cNvPr>
          <p:cNvSpPr/>
          <p:nvPr/>
        </p:nvSpPr>
        <p:spPr>
          <a:xfrm>
            <a:off x="10543489" y="4850087"/>
            <a:ext cx="19894938" cy="5519699"/>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0" dirty="0"/>
          </a:p>
        </p:txBody>
      </p:sp>
      <p:sp>
        <p:nvSpPr>
          <p:cNvPr id="173" name="Rectangle 172">
            <a:extLst>
              <a:ext uri="{FF2B5EF4-FFF2-40B4-BE49-F238E27FC236}">
                <a16:creationId xmlns:a16="http://schemas.microsoft.com/office/drawing/2014/main" id="{A501057F-CFA1-8542-B484-D451B3299903}"/>
              </a:ext>
            </a:extLst>
          </p:cNvPr>
          <p:cNvSpPr/>
          <p:nvPr/>
        </p:nvSpPr>
        <p:spPr>
          <a:xfrm>
            <a:off x="18976348" y="10503183"/>
            <a:ext cx="11455985" cy="3021809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0" dirty="0"/>
          </a:p>
        </p:txBody>
      </p:sp>
      <p:sp>
        <p:nvSpPr>
          <p:cNvPr id="244" name="Rectangle 243">
            <a:extLst>
              <a:ext uri="{FF2B5EF4-FFF2-40B4-BE49-F238E27FC236}">
                <a16:creationId xmlns:a16="http://schemas.microsoft.com/office/drawing/2014/main" id="{A31EB7F9-5E96-314F-AC8B-36503B8ACC66}"/>
              </a:ext>
            </a:extLst>
          </p:cNvPr>
          <p:cNvSpPr/>
          <p:nvPr/>
        </p:nvSpPr>
        <p:spPr>
          <a:xfrm>
            <a:off x="10543489" y="10503183"/>
            <a:ext cx="8275244" cy="3021809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0" dirty="0"/>
          </a:p>
        </p:txBody>
      </p:sp>
      <p:sp>
        <p:nvSpPr>
          <p:cNvPr id="245" name="Rectangle 244">
            <a:extLst>
              <a:ext uri="{FF2B5EF4-FFF2-40B4-BE49-F238E27FC236}">
                <a16:creationId xmlns:a16="http://schemas.microsoft.com/office/drawing/2014/main" id="{EF446D93-EEEB-8B4A-83BA-5C3D8E448C0E}"/>
              </a:ext>
            </a:extLst>
          </p:cNvPr>
          <p:cNvSpPr/>
          <p:nvPr/>
        </p:nvSpPr>
        <p:spPr>
          <a:xfrm>
            <a:off x="214567" y="4815840"/>
            <a:ext cx="10181724" cy="35905439"/>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dirty="0"/>
          </a:p>
        </p:txBody>
      </p:sp>
      <p:sp>
        <p:nvSpPr>
          <p:cNvPr id="49" name="Rectangle 48">
            <a:extLst>
              <a:ext uri="{FF2B5EF4-FFF2-40B4-BE49-F238E27FC236}">
                <a16:creationId xmlns:a16="http://schemas.microsoft.com/office/drawing/2014/main" id="{CC02EABD-8BED-A44D-8A8A-368DC0D3D1A0}"/>
              </a:ext>
            </a:extLst>
          </p:cNvPr>
          <p:cNvSpPr/>
          <p:nvPr/>
        </p:nvSpPr>
        <p:spPr>
          <a:xfrm>
            <a:off x="30589946" y="3543300"/>
            <a:ext cx="10267548" cy="37177979"/>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grpSp>
        <p:nvGrpSpPr>
          <p:cNvPr id="15" name="Group 14">
            <a:extLst>
              <a:ext uri="{FF2B5EF4-FFF2-40B4-BE49-F238E27FC236}">
                <a16:creationId xmlns:a16="http://schemas.microsoft.com/office/drawing/2014/main" id="{DA8437DF-A7A2-654F-9EFB-ACAF8F7E78EE}"/>
              </a:ext>
            </a:extLst>
          </p:cNvPr>
          <p:cNvGrpSpPr/>
          <p:nvPr/>
        </p:nvGrpSpPr>
        <p:grpSpPr>
          <a:xfrm>
            <a:off x="-762454" y="-1779657"/>
            <a:ext cx="42751701" cy="8517353"/>
            <a:chOff x="-267801" y="-4242496"/>
            <a:chExt cx="45601815" cy="5996320"/>
          </a:xfrm>
        </p:grpSpPr>
        <p:pic>
          <p:nvPicPr>
            <p:cNvPr id="174" name="Picture 173"/>
            <p:cNvPicPr>
              <a:picLocks noChangeAspect="1"/>
            </p:cNvPicPr>
            <p:nvPr/>
          </p:nvPicPr>
          <p:blipFill rotWithShape="1">
            <a:blip r:embed="rId3" cstate="print">
              <a:extLst>
                <a:ext uri="{28A0092B-C50C-407E-A947-70E740481C1C}">
                  <a14:useLocalDpi xmlns:a14="http://schemas.microsoft.com/office/drawing/2010/main" val="0"/>
                </a:ext>
              </a:extLst>
            </a:blip>
            <a:srcRect l="1849" r="3260" b="80281"/>
            <a:stretch/>
          </p:blipFill>
          <p:spPr>
            <a:xfrm>
              <a:off x="-267801" y="-1205196"/>
              <a:ext cx="45601815" cy="2959020"/>
            </a:xfrm>
            <a:prstGeom prst="roundRect">
              <a:avLst/>
            </a:prstGeom>
            <a:effectLst>
              <a:softEdge rad="635000"/>
            </a:effectLst>
          </p:spPr>
        </p:pic>
        <p:sp>
          <p:nvSpPr>
            <p:cNvPr id="158" name="Rounded Rectangle 157"/>
            <p:cNvSpPr/>
            <p:nvPr/>
          </p:nvSpPr>
          <p:spPr>
            <a:xfrm>
              <a:off x="5074180" y="-4242496"/>
              <a:ext cx="34406305" cy="5141635"/>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750" b="1" dirty="0">
                  <a:solidFill>
                    <a:schemeClr val="bg1"/>
                  </a:solidFill>
                  <a:latin typeface="Calibri Light" panose="020F0302020204030204"/>
                  <a:ea typeface="+mj-ea"/>
                  <a:cs typeface="+mj-cs"/>
                </a:rPr>
                <a:t>INFLUENCE OF A RIPARIAN CANOPY GAP ON A FORESTED HEADWATER STREAM</a:t>
              </a:r>
              <a:endParaRPr lang="en-US" sz="5500" b="1" dirty="0">
                <a:solidFill>
                  <a:schemeClr val="bg1"/>
                </a:solidFill>
                <a:latin typeface="Calibri Light" panose="020F0302020204030204"/>
                <a:ea typeface="+mj-ea"/>
                <a:cs typeface="+mj-cs"/>
              </a:endParaRPr>
            </a:p>
            <a:p>
              <a:pPr algn="ctr"/>
              <a:r>
                <a:rPr lang="en-US" sz="5500" b="1" dirty="0">
                  <a:solidFill>
                    <a:schemeClr val="bg1"/>
                  </a:solidFill>
                  <a:latin typeface="Calibri Light" panose="020F0302020204030204"/>
                  <a:ea typeface="+mj-ea"/>
                  <a:cs typeface="+mj-cs"/>
                </a:rPr>
                <a:t>HJ Andrews Experimental Forest</a:t>
              </a:r>
            </a:p>
            <a:p>
              <a:pPr lvl="0" algn="ctr"/>
              <a:r>
                <a:rPr lang="en-US" sz="4652" dirty="0">
                  <a:solidFill>
                    <a:schemeClr val="bg1"/>
                  </a:solidFill>
                  <a:latin typeface="Calibri Light" panose="020F0302020204030204"/>
                </a:rPr>
                <a:t>Allison Swartz</a:t>
              </a:r>
              <a:r>
                <a:rPr lang="en-US" sz="4652" baseline="30000" dirty="0">
                  <a:solidFill>
                    <a:schemeClr val="bg1"/>
                  </a:solidFill>
                  <a:latin typeface="Calibri Light" panose="020F0302020204030204"/>
                </a:rPr>
                <a:t>1</a:t>
              </a:r>
              <a:r>
                <a:rPr lang="en-US" sz="4652" dirty="0">
                  <a:solidFill>
                    <a:schemeClr val="bg1"/>
                  </a:solidFill>
                  <a:latin typeface="Calibri Light" panose="020F0302020204030204"/>
                </a:rPr>
                <a:t>, Dana Warren</a:t>
              </a:r>
              <a:r>
                <a:rPr lang="en-US" sz="4652" baseline="30000" dirty="0">
                  <a:solidFill>
                    <a:schemeClr val="bg1"/>
                  </a:solidFill>
                  <a:latin typeface="Calibri Light" panose="020F0302020204030204"/>
                </a:rPr>
                <a:t>1,2</a:t>
              </a:r>
              <a:br>
                <a:rPr lang="en-US" sz="6203" dirty="0">
                  <a:solidFill>
                    <a:schemeClr val="bg1"/>
                  </a:solidFill>
                  <a:latin typeface="Calibri Light" panose="020F0302020204030204"/>
                </a:rPr>
              </a:br>
              <a:r>
                <a:rPr lang="en-US" sz="2537" baseline="30000" dirty="0">
                  <a:solidFill>
                    <a:schemeClr val="tx1"/>
                  </a:solidFill>
                  <a:latin typeface="Calibri Light" panose="020F0302020204030204"/>
                </a:rPr>
                <a:t>1</a:t>
              </a:r>
              <a:r>
                <a:rPr lang="en-US" sz="2537" dirty="0">
                  <a:solidFill>
                    <a:schemeClr val="tx1"/>
                  </a:solidFill>
                  <a:latin typeface="Calibri Light" panose="020F0302020204030204"/>
                </a:rPr>
                <a:t> Department of Forest Ecosystems and Society, Oregon State University,</a:t>
              </a:r>
              <a:br>
                <a:rPr lang="en-US" sz="2537" dirty="0">
                  <a:solidFill>
                    <a:schemeClr val="tx1"/>
                  </a:solidFill>
                  <a:latin typeface="Calibri Light" panose="020F0302020204030204"/>
                </a:rPr>
              </a:br>
              <a:r>
                <a:rPr lang="en-US" sz="2537" baseline="30000" dirty="0">
                  <a:solidFill>
                    <a:schemeClr val="tx1"/>
                  </a:solidFill>
                  <a:latin typeface="Calibri Light" panose="020F0302020204030204"/>
                </a:rPr>
                <a:t>2</a:t>
              </a:r>
              <a:r>
                <a:rPr lang="en-US" sz="2537" dirty="0">
                  <a:solidFill>
                    <a:schemeClr val="tx1"/>
                  </a:solidFill>
                  <a:latin typeface="Calibri Light" panose="020F0302020204030204"/>
                </a:rPr>
                <a:t> Department of Fish and Wildlife, Oregon State University</a:t>
              </a:r>
            </a:p>
          </p:txBody>
        </p:sp>
      </p:grpSp>
      <p:cxnSp>
        <p:nvCxnSpPr>
          <p:cNvPr id="235" name="Straight Connector 234"/>
          <p:cNvCxnSpPr/>
          <p:nvPr/>
        </p:nvCxnSpPr>
        <p:spPr>
          <a:xfrm flipH="1" flipV="1">
            <a:off x="27465064" y="28812790"/>
            <a:ext cx="420" cy="167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41" name="TextBox 140"/>
          <p:cNvSpPr txBox="1"/>
          <p:nvPr/>
        </p:nvSpPr>
        <p:spPr>
          <a:xfrm>
            <a:off x="11218101" y="41989754"/>
            <a:ext cx="597495" cy="352532"/>
          </a:xfrm>
          <a:prstGeom prst="rect">
            <a:avLst/>
          </a:prstGeom>
          <a:noFill/>
        </p:spPr>
        <p:txBody>
          <a:bodyPr wrap="square" rtlCol="0">
            <a:spAutoFit/>
          </a:bodyPr>
          <a:lstStyle/>
          <a:p>
            <a:r>
              <a:rPr lang="en-US" sz="1691" dirty="0">
                <a:solidFill>
                  <a:schemeClr val="bg1"/>
                </a:solidFill>
              </a:rPr>
              <a:t>PH</a:t>
            </a:r>
          </a:p>
        </p:txBody>
      </p:sp>
      <p:sp>
        <p:nvSpPr>
          <p:cNvPr id="257" name="TextBox 256">
            <a:extLst>
              <a:ext uri="{FF2B5EF4-FFF2-40B4-BE49-F238E27FC236}">
                <a16:creationId xmlns:a16="http://schemas.microsoft.com/office/drawing/2014/main" id="{23C00777-316D-6640-B59B-D119B85973AA}"/>
              </a:ext>
            </a:extLst>
          </p:cNvPr>
          <p:cNvSpPr txBox="1"/>
          <p:nvPr/>
        </p:nvSpPr>
        <p:spPr>
          <a:xfrm>
            <a:off x="10706246" y="7778264"/>
            <a:ext cx="19379616" cy="2123658"/>
          </a:xfrm>
          <a:prstGeom prst="rect">
            <a:avLst/>
          </a:prstGeom>
          <a:noFill/>
        </p:spPr>
        <p:txBody>
          <a:bodyPr wrap="square" rtlCol="0">
            <a:spAutoFit/>
          </a:bodyPr>
          <a:lstStyle/>
          <a:p>
            <a:pPr algn="ctr"/>
            <a:r>
              <a:rPr lang="en-US" sz="6600" dirty="0">
                <a:solidFill>
                  <a:srgbClr val="FF0000"/>
                </a:solidFill>
              </a:rPr>
              <a:t>How does a riparian </a:t>
            </a:r>
            <a:r>
              <a:rPr lang="en-US" sz="6600" b="1" dirty="0">
                <a:solidFill>
                  <a:srgbClr val="FF0000"/>
                </a:solidFill>
              </a:rPr>
              <a:t>canopy gap </a:t>
            </a:r>
            <a:r>
              <a:rPr lang="en-US" sz="6600" dirty="0">
                <a:solidFill>
                  <a:srgbClr val="FF0000"/>
                </a:solidFill>
              </a:rPr>
              <a:t>affect </a:t>
            </a:r>
            <a:r>
              <a:rPr lang="en-US" sz="6600" b="1" dirty="0">
                <a:solidFill>
                  <a:srgbClr val="FF0000"/>
                </a:solidFill>
              </a:rPr>
              <a:t>primary production </a:t>
            </a:r>
            <a:r>
              <a:rPr lang="en-US" sz="6600" dirty="0">
                <a:solidFill>
                  <a:srgbClr val="FF0000"/>
                </a:solidFill>
              </a:rPr>
              <a:t>and </a:t>
            </a:r>
            <a:r>
              <a:rPr lang="en-US" sz="6600" b="1" dirty="0">
                <a:solidFill>
                  <a:srgbClr val="FF0000"/>
                </a:solidFill>
              </a:rPr>
              <a:t>nutrient uptake</a:t>
            </a:r>
            <a:r>
              <a:rPr lang="en-US" sz="6600" dirty="0">
                <a:solidFill>
                  <a:srgbClr val="FF0000"/>
                </a:solidFill>
              </a:rPr>
              <a:t> in a headwater stream? </a:t>
            </a:r>
          </a:p>
        </p:txBody>
      </p:sp>
      <p:grpSp>
        <p:nvGrpSpPr>
          <p:cNvPr id="13" name="Group 12">
            <a:extLst>
              <a:ext uri="{FF2B5EF4-FFF2-40B4-BE49-F238E27FC236}">
                <a16:creationId xmlns:a16="http://schemas.microsoft.com/office/drawing/2014/main" id="{2A1C36AB-BFE4-0B45-892B-227E34EC904E}"/>
              </a:ext>
            </a:extLst>
          </p:cNvPr>
          <p:cNvGrpSpPr/>
          <p:nvPr/>
        </p:nvGrpSpPr>
        <p:grpSpPr>
          <a:xfrm>
            <a:off x="413873" y="6490191"/>
            <a:ext cx="9852598" cy="905802"/>
            <a:chOff x="1466304" y="7348126"/>
            <a:chExt cx="8285281" cy="761678"/>
          </a:xfrm>
        </p:grpSpPr>
        <p:sp>
          <p:nvSpPr>
            <p:cNvPr id="8" name="Rounded Rectangle 7">
              <a:extLst>
                <a:ext uri="{FF2B5EF4-FFF2-40B4-BE49-F238E27FC236}">
                  <a16:creationId xmlns:a16="http://schemas.microsoft.com/office/drawing/2014/main" id="{9AA38FB3-9170-2245-B03E-C88C1BE33E02}"/>
                </a:ext>
              </a:extLst>
            </p:cNvPr>
            <p:cNvSpPr/>
            <p:nvPr/>
          </p:nvSpPr>
          <p:spPr>
            <a:xfrm>
              <a:off x="1466304" y="7348126"/>
              <a:ext cx="8285281" cy="76167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9" name="TextBox 8">
              <a:extLst>
                <a:ext uri="{FF2B5EF4-FFF2-40B4-BE49-F238E27FC236}">
                  <a16:creationId xmlns:a16="http://schemas.microsoft.com/office/drawing/2014/main" id="{2BE04698-7482-5A41-A9E8-FAAB5408FBA1}"/>
                </a:ext>
              </a:extLst>
            </p:cNvPr>
            <p:cNvSpPr txBox="1"/>
            <p:nvPr/>
          </p:nvSpPr>
          <p:spPr>
            <a:xfrm>
              <a:off x="2751342" y="7403906"/>
              <a:ext cx="5610160" cy="562902"/>
            </a:xfrm>
            <a:prstGeom prst="rect">
              <a:avLst/>
            </a:prstGeom>
            <a:noFill/>
          </p:spPr>
          <p:txBody>
            <a:bodyPr wrap="square" rtlCol="0">
              <a:spAutoFit/>
            </a:bodyPr>
            <a:lstStyle/>
            <a:p>
              <a:pPr algn="ctr"/>
              <a:r>
                <a:rPr lang="en-US" sz="3750" b="1" dirty="0">
                  <a:solidFill>
                    <a:schemeClr val="bg1"/>
                  </a:solidFill>
                </a:rPr>
                <a:t>BACKGROUND</a:t>
              </a:r>
            </a:p>
          </p:txBody>
        </p:sp>
      </p:grpSp>
      <p:grpSp>
        <p:nvGrpSpPr>
          <p:cNvPr id="269" name="Group 268">
            <a:extLst>
              <a:ext uri="{FF2B5EF4-FFF2-40B4-BE49-F238E27FC236}">
                <a16:creationId xmlns:a16="http://schemas.microsoft.com/office/drawing/2014/main" id="{94DEB4E5-A61D-8243-81E9-22FA8DBAD132}"/>
              </a:ext>
            </a:extLst>
          </p:cNvPr>
          <p:cNvGrpSpPr/>
          <p:nvPr/>
        </p:nvGrpSpPr>
        <p:grpSpPr>
          <a:xfrm>
            <a:off x="10813719" y="6613867"/>
            <a:ext cx="19358798" cy="914090"/>
            <a:chOff x="1466304" y="7348126"/>
            <a:chExt cx="8285281" cy="761678"/>
          </a:xfrm>
        </p:grpSpPr>
        <p:sp>
          <p:nvSpPr>
            <p:cNvPr id="272" name="Rounded Rectangle 271">
              <a:extLst>
                <a:ext uri="{FF2B5EF4-FFF2-40B4-BE49-F238E27FC236}">
                  <a16:creationId xmlns:a16="http://schemas.microsoft.com/office/drawing/2014/main" id="{CCBE1E12-D8C8-BE46-8C63-53429BE219A9}"/>
                </a:ext>
              </a:extLst>
            </p:cNvPr>
            <p:cNvSpPr/>
            <p:nvPr/>
          </p:nvSpPr>
          <p:spPr>
            <a:xfrm>
              <a:off x="1466304" y="7348126"/>
              <a:ext cx="8285281" cy="76167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275" name="TextBox 274">
              <a:extLst>
                <a:ext uri="{FF2B5EF4-FFF2-40B4-BE49-F238E27FC236}">
                  <a16:creationId xmlns:a16="http://schemas.microsoft.com/office/drawing/2014/main" id="{A396FC55-A768-FA47-B838-14FA18FEF48C}"/>
                </a:ext>
              </a:extLst>
            </p:cNvPr>
            <p:cNvSpPr txBox="1"/>
            <p:nvPr/>
          </p:nvSpPr>
          <p:spPr>
            <a:xfrm>
              <a:off x="2646366" y="7418043"/>
              <a:ext cx="5610160" cy="557798"/>
            </a:xfrm>
            <a:prstGeom prst="rect">
              <a:avLst/>
            </a:prstGeom>
            <a:noFill/>
          </p:spPr>
          <p:txBody>
            <a:bodyPr wrap="square" rtlCol="0">
              <a:spAutoFit/>
            </a:bodyPr>
            <a:lstStyle/>
            <a:p>
              <a:pPr algn="ctr"/>
              <a:r>
                <a:rPr lang="en-US" sz="3750" b="1" dirty="0">
                  <a:solidFill>
                    <a:schemeClr val="bg1"/>
                  </a:solidFill>
                </a:rPr>
                <a:t>RESEARCH QUESTION</a:t>
              </a:r>
            </a:p>
          </p:txBody>
        </p:sp>
      </p:grpSp>
      <p:sp>
        <p:nvSpPr>
          <p:cNvPr id="323" name="TextBox 322">
            <a:extLst>
              <a:ext uri="{FF2B5EF4-FFF2-40B4-BE49-F238E27FC236}">
                <a16:creationId xmlns:a16="http://schemas.microsoft.com/office/drawing/2014/main" id="{0862FDA7-16C5-3B44-8A52-ABA2111A26F2}"/>
              </a:ext>
            </a:extLst>
          </p:cNvPr>
          <p:cNvSpPr txBox="1"/>
          <p:nvPr/>
        </p:nvSpPr>
        <p:spPr>
          <a:xfrm>
            <a:off x="440303" y="30138316"/>
            <a:ext cx="9848398" cy="10479792"/>
          </a:xfrm>
          <a:prstGeom prst="rect">
            <a:avLst/>
          </a:prstGeom>
          <a:noFill/>
        </p:spPr>
        <p:txBody>
          <a:bodyPr wrap="square" rtlCol="0">
            <a:spAutoFit/>
          </a:bodyPr>
          <a:lstStyle/>
          <a:p>
            <a:pPr marL="428641" indent="-428641">
              <a:buFont typeface="Arial" panose="020B0604020202020204" pitchFamily="34" charset="0"/>
              <a:buChar char="•"/>
            </a:pPr>
            <a:r>
              <a:rPr lang="en-US" sz="4500" dirty="0"/>
              <a:t>McRae Creek Tributary-East is small headwater stream in the HJ Andrews Experimental Forest draining into the McKenzie River Basin.</a:t>
            </a:r>
          </a:p>
          <a:p>
            <a:pPr marL="428641" indent="-428641">
              <a:buFont typeface="Arial" panose="020B0604020202020204" pitchFamily="34" charset="0"/>
              <a:buChar char="•"/>
            </a:pPr>
            <a:r>
              <a:rPr lang="en-US" sz="4500" dirty="0"/>
              <a:t>A circular cut with a 10m radius was implemented in the streamside forest of the treatment reach (Fig 3).</a:t>
            </a:r>
          </a:p>
          <a:p>
            <a:pPr marL="428641" indent="-428641">
              <a:buFont typeface="Arial" panose="020B0604020202020204" pitchFamily="34" charset="0"/>
              <a:buChar char="•"/>
            </a:pPr>
            <a:r>
              <a:rPr lang="en-US" sz="4500" dirty="0"/>
              <a:t>Benthic light availability was measured via fluorescein decay in vials every 5m.</a:t>
            </a:r>
          </a:p>
          <a:p>
            <a:pPr marL="428641" indent="-428641">
              <a:buFont typeface="Arial" panose="020B0604020202020204" pitchFamily="34" charset="0"/>
              <a:buChar char="•"/>
            </a:pPr>
            <a:r>
              <a:rPr lang="en-US" sz="4500" dirty="0"/>
              <a:t>Chlorophyll </a:t>
            </a:r>
            <a:r>
              <a:rPr lang="en-US" sz="4500" dirty="0">
                <a:sym typeface="Symbol" pitchFamily="2" charset="2"/>
              </a:rPr>
              <a:t> </a:t>
            </a:r>
            <a:r>
              <a:rPr lang="en-US" sz="4500" dirty="0"/>
              <a:t>accumulation was measured every 10m on ceramic tiles with a </a:t>
            </a:r>
            <a:r>
              <a:rPr lang="en-US" sz="4500" dirty="0" err="1"/>
              <a:t>bbe</a:t>
            </a:r>
            <a:r>
              <a:rPr lang="en-US" sz="4500" dirty="0"/>
              <a:t> </a:t>
            </a:r>
            <a:r>
              <a:rPr lang="en-US" sz="4500" dirty="0" err="1"/>
              <a:t>Benthotorch</a:t>
            </a:r>
            <a:r>
              <a:rPr lang="en-US" sz="4500" dirty="0"/>
              <a:t> fluorometer.</a:t>
            </a:r>
          </a:p>
          <a:p>
            <a:pPr marL="428641" indent="-428641">
              <a:buFont typeface="Arial" panose="020B0604020202020204" pitchFamily="34" charset="0"/>
              <a:buChar char="•"/>
            </a:pPr>
            <a:r>
              <a:rPr lang="en-US" sz="4500" dirty="0"/>
              <a:t>Short term nutrient retention was measured with pulse release tracer injections. </a:t>
            </a:r>
          </a:p>
        </p:txBody>
      </p:sp>
      <p:pic>
        <p:nvPicPr>
          <p:cNvPr id="19" name="Picture 18">
            <a:extLst>
              <a:ext uri="{FF2B5EF4-FFF2-40B4-BE49-F238E27FC236}">
                <a16:creationId xmlns:a16="http://schemas.microsoft.com/office/drawing/2014/main" id="{9EA5B832-A0F2-7345-81B9-238A9EDB8185}"/>
              </a:ext>
            </a:extLst>
          </p:cNvPr>
          <p:cNvPicPr>
            <a:picLocks noChangeAspect="1"/>
          </p:cNvPicPr>
          <p:nvPr/>
        </p:nvPicPr>
        <p:blipFill rotWithShape="1">
          <a:blip r:embed="rId4">
            <a:extLst>
              <a:ext uri="{28A0092B-C50C-407E-A947-70E740481C1C}">
                <a14:useLocalDpi xmlns:a14="http://schemas.microsoft.com/office/drawing/2010/main" val="0"/>
              </a:ext>
            </a:extLst>
          </a:blip>
          <a:srcRect l="34787" t="43238" r="17816" b="28878"/>
          <a:stretch/>
        </p:blipFill>
        <p:spPr>
          <a:xfrm>
            <a:off x="35737512" y="16380052"/>
            <a:ext cx="4622842" cy="3626348"/>
          </a:xfrm>
          <a:prstGeom prst="rect">
            <a:avLst/>
          </a:prstGeom>
          <a:ln>
            <a:solidFill>
              <a:schemeClr val="bg1"/>
            </a:solidFill>
          </a:ln>
        </p:spPr>
      </p:pic>
      <p:pic>
        <p:nvPicPr>
          <p:cNvPr id="325" name="Picture 12" descr="fs_shield_color">
            <a:extLst>
              <a:ext uri="{FF2B5EF4-FFF2-40B4-BE49-F238E27FC236}">
                <a16:creationId xmlns:a16="http://schemas.microsoft.com/office/drawing/2014/main" id="{C4E7EE42-B3B4-2A4C-9624-236E3119D687}"/>
              </a:ext>
            </a:extLst>
          </p:cNvPr>
          <p:cNvPicPr>
            <a:picLocks noChangeAspect="1" noChangeArrowheads="1"/>
          </p:cNvPicPr>
          <p:nvPr/>
        </p:nvPicPr>
        <p:blipFill>
          <a:blip r:embed="rId5" cstate="print"/>
          <a:srcRect/>
          <a:stretch>
            <a:fillRect/>
          </a:stretch>
        </p:blipFill>
        <p:spPr bwMode="auto">
          <a:xfrm>
            <a:off x="2144841" y="345970"/>
            <a:ext cx="1557318" cy="1557318"/>
          </a:xfrm>
          <a:prstGeom prst="rect">
            <a:avLst/>
          </a:prstGeom>
          <a:noFill/>
          <a:ln w="9525">
            <a:noFill/>
            <a:miter lim="800000"/>
            <a:headEnd/>
            <a:tailEnd/>
          </a:ln>
        </p:spPr>
      </p:pic>
      <p:grpSp>
        <p:nvGrpSpPr>
          <p:cNvPr id="327" name="Group 326">
            <a:extLst>
              <a:ext uri="{FF2B5EF4-FFF2-40B4-BE49-F238E27FC236}">
                <a16:creationId xmlns:a16="http://schemas.microsoft.com/office/drawing/2014/main" id="{4EAA4292-16F0-354D-B5B1-7CFE23F9D0C9}"/>
              </a:ext>
            </a:extLst>
          </p:cNvPr>
          <p:cNvGrpSpPr/>
          <p:nvPr/>
        </p:nvGrpSpPr>
        <p:grpSpPr>
          <a:xfrm>
            <a:off x="46725174" y="28389371"/>
            <a:ext cx="5258555" cy="5324139"/>
            <a:chOff x="2714851" y="586430"/>
            <a:chExt cx="7887726" cy="6905292"/>
          </a:xfrm>
        </p:grpSpPr>
        <p:pic>
          <p:nvPicPr>
            <p:cNvPr id="328" name="Picture 6">
              <a:extLst>
                <a:ext uri="{FF2B5EF4-FFF2-40B4-BE49-F238E27FC236}">
                  <a16:creationId xmlns:a16="http://schemas.microsoft.com/office/drawing/2014/main" id="{564F410A-6FF5-DB47-9C7F-39EFFFCBD7CD}"/>
                </a:ext>
              </a:extLst>
            </p:cNvPr>
            <p:cNvPicPr>
              <a:picLocks noChangeAspect="1"/>
            </p:cNvPicPr>
            <p:nvPr/>
          </p:nvPicPr>
          <p:blipFill rotWithShape="1">
            <a:blip r:embed="rId6">
              <a:extLst>
                <a:ext uri="{28A0092B-C50C-407E-A947-70E740481C1C}">
                  <a14:useLocalDpi xmlns:a14="http://schemas.microsoft.com/office/drawing/2010/main" val="0"/>
                </a:ext>
              </a:extLst>
            </a:blip>
            <a:srcRect l="10336" t="-2262" r="767" b="1376"/>
            <a:stretch/>
          </p:blipFill>
          <p:spPr bwMode="auto">
            <a:xfrm>
              <a:off x="2714851" y="586430"/>
              <a:ext cx="7887726" cy="690529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grpSp>
          <p:nvGrpSpPr>
            <p:cNvPr id="329" name="Group 11">
              <a:extLst>
                <a:ext uri="{FF2B5EF4-FFF2-40B4-BE49-F238E27FC236}">
                  <a16:creationId xmlns:a16="http://schemas.microsoft.com/office/drawing/2014/main" id="{0814476A-67B9-7A4F-880B-473C9A768E08}"/>
                </a:ext>
              </a:extLst>
            </p:cNvPr>
            <p:cNvGrpSpPr>
              <a:grpSpLocks/>
            </p:cNvGrpSpPr>
            <p:nvPr/>
          </p:nvGrpSpPr>
          <p:grpSpPr bwMode="auto">
            <a:xfrm>
              <a:off x="7413625" y="3000376"/>
              <a:ext cx="115888" cy="163513"/>
              <a:chOff x="5889677" y="3005927"/>
              <a:chExt cx="116512" cy="163112"/>
            </a:xfrm>
          </p:grpSpPr>
          <p:sp>
            <p:nvSpPr>
              <p:cNvPr id="362" name="Rectangle 361">
                <a:extLst>
                  <a:ext uri="{FF2B5EF4-FFF2-40B4-BE49-F238E27FC236}">
                    <a16:creationId xmlns:a16="http://schemas.microsoft.com/office/drawing/2014/main" id="{82B695E9-FA36-9344-BBB6-D24C26AF44D9}"/>
                  </a:ext>
                </a:extLst>
              </p:cNvPr>
              <p:cNvSpPr/>
              <p:nvPr/>
            </p:nvSpPr>
            <p:spPr>
              <a:xfrm>
                <a:off x="5889677" y="3005927"/>
                <a:ext cx="116512" cy="163112"/>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sp>
            <p:nvSpPr>
              <p:cNvPr id="363" name="Freeform 362">
                <a:extLst>
                  <a:ext uri="{FF2B5EF4-FFF2-40B4-BE49-F238E27FC236}">
                    <a16:creationId xmlns:a16="http://schemas.microsoft.com/office/drawing/2014/main" id="{72D2D61F-BC36-8944-AD8D-A1BA711F57CE}"/>
                  </a:ext>
                </a:extLst>
              </p:cNvPr>
              <p:cNvSpPr/>
              <p:nvPr/>
            </p:nvSpPr>
            <p:spPr>
              <a:xfrm>
                <a:off x="5889677" y="3066104"/>
                <a:ext cx="116512" cy="57010"/>
              </a:xfrm>
              <a:custGeom>
                <a:avLst/>
                <a:gdLst>
                  <a:gd name="connsiteX0" fmla="*/ 0 w 116512"/>
                  <a:gd name="connsiteY0" fmla="*/ 56312 h 56312"/>
                  <a:gd name="connsiteX1" fmla="*/ 58256 w 116512"/>
                  <a:gd name="connsiteY1" fmla="*/ 3883 h 56312"/>
                  <a:gd name="connsiteX2" fmla="*/ 116512 w 116512"/>
                  <a:gd name="connsiteY2" fmla="*/ 3883 h 56312"/>
                  <a:gd name="connsiteX3" fmla="*/ 116512 w 116512"/>
                  <a:gd name="connsiteY3" fmla="*/ 3883 h 56312"/>
                </a:gdLst>
                <a:ahLst/>
                <a:cxnLst>
                  <a:cxn ang="0">
                    <a:pos x="connsiteX0" y="connsiteY0"/>
                  </a:cxn>
                  <a:cxn ang="0">
                    <a:pos x="connsiteX1" y="connsiteY1"/>
                  </a:cxn>
                  <a:cxn ang="0">
                    <a:pos x="connsiteX2" y="connsiteY2"/>
                  </a:cxn>
                  <a:cxn ang="0">
                    <a:pos x="connsiteX3" y="connsiteY3"/>
                  </a:cxn>
                </a:cxnLst>
                <a:rect l="l" t="t" r="r" b="b"/>
                <a:pathLst>
                  <a:path w="116512" h="56312">
                    <a:moveTo>
                      <a:pt x="0" y="56312"/>
                    </a:moveTo>
                    <a:cubicBezTo>
                      <a:pt x="19418" y="34466"/>
                      <a:pt x="38837" y="12621"/>
                      <a:pt x="58256" y="3883"/>
                    </a:cubicBezTo>
                    <a:cubicBezTo>
                      <a:pt x="77675" y="-4855"/>
                      <a:pt x="116512" y="3883"/>
                      <a:pt x="116512" y="3883"/>
                    </a:cubicBezTo>
                    <a:lnTo>
                      <a:pt x="116512" y="3883"/>
                    </a:lnTo>
                  </a:path>
                </a:pathLst>
              </a:custGeom>
              <a:ln>
                <a:solidFill>
                  <a:schemeClr val="accent5"/>
                </a:solidFill>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sz="6017"/>
              </a:p>
            </p:txBody>
          </p:sp>
        </p:grpSp>
        <p:grpSp>
          <p:nvGrpSpPr>
            <p:cNvPr id="330" name="Group 12">
              <a:extLst>
                <a:ext uri="{FF2B5EF4-FFF2-40B4-BE49-F238E27FC236}">
                  <a16:creationId xmlns:a16="http://schemas.microsoft.com/office/drawing/2014/main" id="{4AD11AEF-D56E-1E42-9ED2-01B50B933130}"/>
                </a:ext>
              </a:extLst>
            </p:cNvPr>
            <p:cNvGrpSpPr>
              <a:grpSpLocks/>
            </p:cNvGrpSpPr>
            <p:nvPr/>
          </p:nvGrpSpPr>
          <p:grpSpPr bwMode="auto">
            <a:xfrm>
              <a:off x="7600951" y="3049588"/>
              <a:ext cx="150813" cy="163512"/>
              <a:chOff x="5866375" y="3005927"/>
              <a:chExt cx="151465" cy="163112"/>
            </a:xfrm>
          </p:grpSpPr>
          <p:sp>
            <p:nvSpPr>
              <p:cNvPr id="360" name="Rectangle 359">
                <a:extLst>
                  <a:ext uri="{FF2B5EF4-FFF2-40B4-BE49-F238E27FC236}">
                    <a16:creationId xmlns:a16="http://schemas.microsoft.com/office/drawing/2014/main" id="{094E0B5B-BFCC-094B-B02A-D1E5235DE13D}"/>
                  </a:ext>
                </a:extLst>
              </p:cNvPr>
              <p:cNvSpPr/>
              <p:nvPr/>
            </p:nvSpPr>
            <p:spPr>
              <a:xfrm>
                <a:off x="5890291" y="3005927"/>
                <a:ext cx="116388" cy="163112"/>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sp>
            <p:nvSpPr>
              <p:cNvPr id="361" name="Freeform 360">
                <a:extLst>
                  <a:ext uri="{FF2B5EF4-FFF2-40B4-BE49-F238E27FC236}">
                    <a16:creationId xmlns:a16="http://schemas.microsoft.com/office/drawing/2014/main" id="{89F82839-3C7D-D94F-A1F8-F0841CC6FE56}"/>
                  </a:ext>
                </a:extLst>
              </p:cNvPr>
              <p:cNvSpPr>
                <a:spLocks/>
              </p:cNvSpPr>
              <p:nvPr/>
            </p:nvSpPr>
            <p:spPr bwMode="auto">
              <a:xfrm>
                <a:off x="5866375" y="3055612"/>
                <a:ext cx="151465" cy="84299"/>
              </a:xfrm>
              <a:custGeom>
                <a:avLst/>
                <a:gdLst>
                  <a:gd name="T0" fmla="*/ 0 w 151465"/>
                  <a:gd name="T1" fmla="*/ 8569 h 84299"/>
                  <a:gd name="T2" fmla="*/ 81558 w 151465"/>
                  <a:gd name="T3" fmla="*/ 14394 h 84299"/>
                  <a:gd name="T4" fmla="*/ 139814 w 151465"/>
                  <a:gd name="T5" fmla="*/ 14394 h 84299"/>
                  <a:gd name="T6" fmla="*/ 151465 w 151465"/>
                  <a:gd name="T7" fmla="*/ 84299 h 8429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51465" h="84299">
                    <a:moveTo>
                      <a:pt x="0" y="8569"/>
                    </a:moveTo>
                    <a:cubicBezTo>
                      <a:pt x="19418" y="-13277"/>
                      <a:pt x="58256" y="13423"/>
                      <a:pt x="81558" y="14394"/>
                    </a:cubicBezTo>
                    <a:cubicBezTo>
                      <a:pt x="104860" y="15365"/>
                      <a:pt x="128163" y="2743"/>
                      <a:pt x="139814" y="14394"/>
                    </a:cubicBezTo>
                    <a:cubicBezTo>
                      <a:pt x="151465" y="26045"/>
                      <a:pt x="147581" y="60997"/>
                      <a:pt x="151465" y="84299"/>
                    </a:cubicBezTo>
                  </a:path>
                </a:pathLst>
              </a:custGeom>
              <a:noFill/>
              <a:ln w="25400" cap="flat" cmpd="sng">
                <a:no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sz="6017"/>
              </a:p>
            </p:txBody>
          </p:sp>
        </p:grpSp>
        <p:grpSp>
          <p:nvGrpSpPr>
            <p:cNvPr id="331" name="Group 15">
              <a:extLst>
                <a:ext uri="{FF2B5EF4-FFF2-40B4-BE49-F238E27FC236}">
                  <a16:creationId xmlns:a16="http://schemas.microsoft.com/office/drawing/2014/main" id="{8F17E904-6DEF-DD4A-A765-34B397BA8444}"/>
                </a:ext>
              </a:extLst>
            </p:cNvPr>
            <p:cNvGrpSpPr>
              <a:grpSpLocks/>
            </p:cNvGrpSpPr>
            <p:nvPr/>
          </p:nvGrpSpPr>
          <p:grpSpPr bwMode="auto">
            <a:xfrm>
              <a:off x="7119938" y="2755900"/>
              <a:ext cx="260350" cy="254000"/>
              <a:chOff x="5859262" y="2958096"/>
              <a:chExt cx="116512" cy="253727"/>
            </a:xfrm>
          </p:grpSpPr>
          <p:sp>
            <p:nvSpPr>
              <p:cNvPr id="358" name="Rectangle 357">
                <a:extLst>
                  <a:ext uri="{FF2B5EF4-FFF2-40B4-BE49-F238E27FC236}">
                    <a16:creationId xmlns:a16="http://schemas.microsoft.com/office/drawing/2014/main" id="{CF51CC43-BFFF-DD45-91A1-F1452759BEF1}"/>
                  </a:ext>
                </a:extLst>
              </p:cNvPr>
              <p:cNvSpPr/>
              <p:nvPr/>
            </p:nvSpPr>
            <p:spPr>
              <a:xfrm>
                <a:off x="5859262" y="2958096"/>
                <a:ext cx="116512" cy="253727"/>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sp>
            <p:nvSpPr>
              <p:cNvPr id="359" name="Freeform 358">
                <a:extLst>
                  <a:ext uri="{FF2B5EF4-FFF2-40B4-BE49-F238E27FC236}">
                    <a16:creationId xmlns:a16="http://schemas.microsoft.com/office/drawing/2014/main" id="{BB65E7F8-AA4A-704E-9B11-030160DD44A2}"/>
                  </a:ext>
                </a:extLst>
              </p:cNvPr>
              <p:cNvSpPr/>
              <p:nvPr/>
            </p:nvSpPr>
            <p:spPr>
              <a:xfrm>
                <a:off x="5859262" y="2985055"/>
                <a:ext cx="116512" cy="196638"/>
              </a:xfrm>
              <a:custGeom>
                <a:avLst/>
                <a:gdLst>
                  <a:gd name="connsiteX0" fmla="*/ 0 w 116512"/>
                  <a:gd name="connsiteY0" fmla="*/ 56312 h 56312"/>
                  <a:gd name="connsiteX1" fmla="*/ 58256 w 116512"/>
                  <a:gd name="connsiteY1" fmla="*/ 3883 h 56312"/>
                  <a:gd name="connsiteX2" fmla="*/ 116512 w 116512"/>
                  <a:gd name="connsiteY2" fmla="*/ 3883 h 56312"/>
                  <a:gd name="connsiteX3" fmla="*/ 116512 w 116512"/>
                  <a:gd name="connsiteY3" fmla="*/ 3883 h 56312"/>
                  <a:gd name="connsiteX0" fmla="*/ 0 w 139814"/>
                  <a:gd name="connsiteY0" fmla="*/ 8569 h 14825"/>
                  <a:gd name="connsiteX1" fmla="*/ 81558 w 139814"/>
                  <a:gd name="connsiteY1" fmla="*/ 14394 h 14825"/>
                  <a:gd name="connsiteX2" fmla="*/ 139814 w 139814"/>
                  <a:gd name="connsiteY2" fmla="*/ 14394 h 14825"/>
                  <a:gd name="connsiteX3" fmla="*/ 139814 w 139814"/>
                  <a:gd name="connsiteY3" fmla="*/ 14394 h 14825"/>
                  <a:gd name="connsiteX0" fmla="*/ 0 w 151465"/>
                  <a:gd name="connsiteY0" fmla="*/ 8569 h 84299"/>
                  <a:gd name="connsiteX1" fmla="*/ 81558 w 151465"/>
                  <a:gd name="connsiteY1" fmla="*/ 14394 h 84299"/>
                  <a:gd name="connsiteX2" fmla="*/ 139814 w 151465"/>
                  <a:gd name="connsiteY2" fmla="*/ 14394 h 84299"/>
                  <a:gd name="connsiteX3" fmla="*/ 151465 w 151465"/>
                  <a:gd name="connsiteY3" fmla="*/ 84299 h 84299"/>
                  <a:gd name="connsiteX0" fmla="*/ 0 w 158578"/>
                  <a:gd name="connsiteY0" fmla="*/ 123144 h 123144"/>
                  <a:gd name="connsiteX1" fmla="*/ 88671 w 158578"/>
                  <a:gd name="connsiteY1" fmla="*/ 11494 h 123144"/>
                  <a:gd name="connsiteX2" fmla="*/ 146927 w 158578"/>
                  <a:gd name="connsiteY2" fmla="*/ 11494 h 123144"/>
                  <a:gd name="connsiteX3" fmla="*/ 158578 w 158578"/>
                  <a:gd name="connsiteY3" fmla="*/ 81399 h 123144"/>
                  <a:gd name="connsiteX0" fmla="*/ 0 w 158578"/>
                  <a:gd name="connsiteY0" fmla="*/ 114195 h 114195"/>
                  <a:gd name="connsiteX1" fmla="*/ 54527 w 158578"/>
                  <a:gd name="connsiteY1" fmla="*/ 24770 h 114195"/>
                  <a:gd name="connsiteX2" fmla="*/ 146927 w 158578"/>
                  <a:gd name="connsiteY2" fmla="*/ 2545 h 114195"/>
                  <a:gd name="connsiteX3" fmla="*/ 158578 w 158578"/>
                  <a:gd name="connsiteY3" fmla="*/ 72450 h 114195"/>
                  <a:gd name="connsiteX0" fmla="*/ 0 w 158578"/>
                  <a:gd name="connsiteY0" fmla="*/ 135178 h 135178"/>
                  <a:gd name="connsiteX1" fmla="*/ 54527 w 158578"/>
                  <a:gd name="connsiteY1" fmla="*/ 45753 h 135178"/>
                  <a:gd name="connsiteX2" fmla="*/ 90021 w 158578"/>
                  <a:gd name="connsiteY2" fmla="*/ 1303 h 135178"/>
                  <a:gd name="connsiteX3" fmla="*/ 158578 w 158578"/>
                  <a:gd name="connsiteY3" fmla="*/ 93433 h 135178"/>
                  <a:gd name="connsiteX0" fmla="*/ 0 w 131548"/>
                  <a:gd name="connsiteY0" fmla="*/ 196049 h 196049"/>
                  <a:gd name="connsiteX1" fmla="*/ 54527 w 131548"/>
                  <a:gd name="connsiteY1" fmla="*/ 106624 h 196049"/>
                  <a:gd name="connsiteX2" fmla="*/ 90021 w 131548"/>
                  <a:gd name="connsiteY2" fmla="*/ 62174 h 196049"/>
                  <a:gd name="connsiteX3" fmla="*/ 131548 w 131548"/>
                  <a:gd name="connsiteY3" fmla="*/ 5079 h 196049"/>
                </a:gdLst>
                <a:ahLst/>
                <a:cxnLst>
                  <a:cxn ang="0">
                    <a:pos x="connsiteX0" y="connsiteY0"/>
                  </a:cxn>
                  <a:cxn ang="0">
                    <a:pos x="connsiteX1" y="connsiteY1"/>
                  </a:cxn>
                  <a:cxn ang="0">
                    <a:pos x="connsiteX2" y="connsiteY2"/>
                  </a:cxn>
                  <a:cxn ang="0">
                    <a:pos x="connsiteX3" y="connsiteY3"/>
                  </a:cxn>
                </a:cxnLst>
                <a:rect l="l" t="t" r="r" b="b"/>
                <a:pathLst>
                  <a:path w="131548" h="196049">
                    <a:moveTo>
                      <a:pt x="0" y="196049"/>
                    </a:moveTo>
                    <a:cubicBezTo>
                      <a:pt x="19418" y="174203"/>
                      <a:pt x="39524" y="128936"/>
                      <a:pt x="54527" y="106624"/>
                    </a:cubicBezTo>
                    <a:cubicBezTo>
                      <a:pt x="69530" y="84312"/>
                      <a:pt x="77184" y="79098"/>
                      <a:pt x="90021" y="62174"/>
                    </a:cubicBezTo>
                    <a:cubicBezTo>
                      <a:pt x="102858" y="45250"/>
                      <a:pt x="127664" y="-18223"/>
                      <a:pt x="131548" y="5079"/>
                    </a:cubicBezTo>
                  </a:path>
                </a:pathLst>
              </a:custGeom>
              <a:ln>
                <a:solidFill>
                  <a:schemeClr val="accent5"/>
                </a:solidFill>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sz="6017"/>
              </a:p>
            </p:txBody>
          </p:sp>
        </p:grpSp>
        <p:sp>
          <p:nvSpPr>
            <p:cNvPr id="332" name="Freeform 331">
              <a:extLst>
                <a:ext uri="{FF2B5EF4-FFF2-40B4-BE49-F238E27FC236}">
                  <a16:creationId xmlns:a16="http://schemas.microsoft.com/office/drawing/2014/main" id="{9EBE5D6B-BD58-A94C-8DCD-0159670C0FDA}"/>
                </a:ext>
              </a:extLst>
            </p:cNvPr>
            <p:cNvSpPr/>
            <p:nvPr/>
          </p:nvSpPr>
          <p:spPr>
            <a:xfrm>
              <a:off x="7192964" y="2733676"/>
              <a:ext cx="134937" cy="182563"/>
            </a:xfrm>
            <a:custGeom>
              <a:avLst/>
              <a:gdLst>
                <a:gd name="connsiteX0" fmla="*/ 0 w 116512"/>
                <a:gd name="connsiteY0" fmla="*/ 56312 h 56312"/>
                <a:gd name="connsiteX1" fmla="*/ 58256 w 116512"/>
                <a:gd name="connsiteY1" fmla="*/ 3883 h 56312"/>
                <a:gd name="connsiteX2" fmla="*/ 116512 w 116512"/>
                <a:gd name="connsiteY2" fmla="*/ 3883 h 56312"/>
                <a:gd name="connsiteX3" fmla="*/ 116512 w 116512"/>
                <a:gd name="connsiteY3" fmla="*/ 3883 h 56312"/>
                <a:gd name="connsiteX0" fmla="*/ 0 w 139814"/>
                <a:gd name="connsiteY0" fmla="*/ 8569 h 14825"/>
                <a:gd name="connsiteX1" fmla="*/ 81558 w 139814"/>
                <a:gd name="connsiteY1" fmla="*/ 14394 h 14825"/>
                <a:gd name="connsiteX2" fmla="*/ 139814 w 139814"/>
                <a:gd name="connsiteY2" fmla="*/ 14394 h 14825"/>
                <a:gd name="connsiteX3" fmla="*/ 139814 w 139814"/>
                <a:gd name="connsiteY3" fmla="*/ 14394 h 14825"/>
                <a:gd name="connsiteX0" fmla="*/ 0 w 151465"/>
                <a:gd name="connsiteY0" fmla="*/ 8569 h 84299"/>
                <a:gd name="connsiteX1" fmla="*/ 81558 w 151465"/>
                <a:gd name="connsiteY1" fmla="*/ 14394 h 84299"/>
                <a:gd name="connsiteX2" fmla="*/ 139814 w 151465"/>
                <a:gd name="connsiteY2" fmla="*/ 14394 h 84299"/>
                <a:gd name="connsiteX3" fmla="*/ 151465 w 151465"/>
                <a:gd name="connsiteY3" fmla="*/ 84299 h 84299"/>
                <a:gd name="connsiteX0" fmla="*/ 0 w 158578"/>
                <a:gd name="connsiteY0" fmla="*/ 123144 h 123144"/>
                <a:gd name="connsiteX1" fmla="*/ 88671 w 158578"/>
                <a:gd name="connsiteY1" fmla="*/ 11494 h 123144"/>
                <a:gd name="connsiteX2" fmla="*/ 146927 w 158578"/>
                <a:gd name="connsiteY2" fmla="*/ 11494 h 123144"/>
                <a:gd name="connsiteX3" fmla="*/ 158578 w 158578"/>
                <a:gd name="connsiteY3" fmla="*/ 81399 h 123144"/>
                <a:gd name="connsiteX0" fmla="*/ 0 w 158578"/>
                <a:gd name="connsiteY0" fmla="*/ 114195 h 114195"/>
                <a:gd name="connsiteX1" fmla="*/ 54527 w 158578"/>
                <a:gd name="connsiteY1" fmla="*/ 24770 h 114195"/>
                <a:gd name="connsiteX2" fmla="*/ 146927 w 158578"/>
                <a:gd name="connsiteY2" fmla="*/ 2545 h 114195"/>
                <a:gd name="connsiteX3" fmla="*/ 158578 w 158578"/>
                <a:gd name="connsiteY3" fmla="*/ 72450 h 114195"/>
                <a:gd name="connsiteX0" fmla="*/ 0 w 158578"/>
                <a:gd name="connsiteY0" fmla="*/ 135178 h 135178"/>
                <a:gd name="connsiteX1" fmla="*/ 54527 w 158578"/>
                <a:gd name="connsiteY1" fmla="*/ 45753 h 135178"/>
                <a:gd name="connsiteX2" fmla="*/ 90021 w 158578"/>
                <a:gd name="connsiteY2" fmla="*/ 1303 h 135178"/>
                <a:gd name="connsiteX3" fmla="*/ 158578 w 158578"/>
                <a:gd name="connsiteY3" fmla="*/ 93433 h 135178"/>
                <a:gd name="connsiteX0" fmla="*/ 0 w 131548"/>
                <a:gd name="connsiteY0" fmla="*/ 196049 h 196049"/>
                <a:gd name="connsiteX1" fmla="*/ 54527 w 131548"/>
                <a:gd name="connsiteY1" fmla="*/ 106624 h 196049"/>
                <a:gd name="connsiteX2" fmla="*/ 90021 w 131548"/>
                <a:gd name="connsiteY2" fmla="*/ 62174 h 196049"/>
                <a:gd name="connsiteX3" fmla="*/ 131548 w 131548"/>
                <a:gd name="connsiteY3" fmla="*/ 5079 h 196049"/>
                <a:gd name="connsiteX0" fmla="*/ 0 w 131548"/>
                <a:gd name="connsiteY0" fmla="*/ 198317 h 198317"/>
                <a:gd name="connsiteX1" fmla="*/ 54527 w 131548"/>
                <a:gd name="connsiteY1" fmla="*/ 108892 h 198317"/>
                <a:gd name="connsiteX2" fmla="*/ 62991 w 131548"/>
                <a:gd name="connsiteY2" fmla="*/ 39042 h 198317"/>
                <a:gd name="connsiteX3" fmla="*/ 131548 w 131548"/>
                <a:gd name="connsiteY3" fmla="*/ 7347 h 198317"/>
                <a:gd name="connsiteX0" fmla="*/ 0 w 90291"/>
                <a:gd name="connsiteY0" fmla="*/ 236801 h 236801"/>
                <a:gd name="connsiteX1" fmla="*/ 54527 w 90291"/>
                <a:gd name="connsiteY1" fmla="*/ 147376 h 236801"/>
                <a:gd name="connsiteX2" fmla="*/ 62991 w 90291"/>
                <a:gd name="connsiteY2" fmla="*/ 77526 h 236801"/>
                <a:gd name="connsiteX3" fmla="*/ 90291 w 90291"/>
                <a:gd name="connsiteY3" fmla="*/ 4556 h 236801"/>
                <a:gd name="connsiteX0" fmla="*/ 0 w 90291"/>
                <a:gd name="connsiteY0" fmla="*/ 236703 h 236703"/>
                <a:gd name="connsiteX1" fmla="*/ 50259 w 90291"/>
                <a:gd name="connsiteY1" fmla="*/ 134578 h 236703"/>
                <a:gd name="connsiteX2" fmla="*/ 62991 w 90291"/>
                <a:gd name="connsiteY2" fmla="*/ 77428 h 236703"/>
                <a:gd name="connsiteX3" fmla="*/ 90291 w 90291"/>
                <a:gd name="connsiteY3" fmla="*/ 4458 h 236703"/>
                <a:gd name="connsiteX0" fmla="*/ 0 w 60415"/>
                <a:gd name="connsiteY0" fmla="*/ 182728 h 182728"/>
                <a:gd name="connsiteX1" fmla="*/ 20383 w 60415"/>
                <a:gd name="connsiteY1" fmla="*/ 134578 h 182728"/>
                <a:gd name="connsiteX2" fmla="*/ 33115 w 60415"/>
                <a:gd name="connsiteY2" fmla="*/ 77428 h 182728"/>
                <a:gd name="connsiteX3" fmla="*/ 60415 w 60415"/>
                <a:gd name="connsiteY3" fmla="*/ 4458 h 182728"/>
                <a:gd name="connsiteX0" fmla="*/ 0 w 60415"/>
                <a:gd name="connsiteY0" fmla="*/ 182704 h 182704"/>
                <a:gd name="connsiteX1" fmla="*/ 10425 w 60415"/>
                <a:gd name="connsiteY1" fmla="*/ 131379 h 182704"/>
                <a:gd name="connsiteX2" fmla="*/ 33115 w 60415"/>
                <a:gd name="connsiteY2" fmla="*/ 77404 h 182704"/>
                <a:gd name="connsiteX3" fmla="*/ 60415 w 60415"/>
                <a:gd name="connsiteY3" fmla="*/ 4434 h 182704"/>
              </a:gdLst>
              <a:ahLst/>
              <a:cxnLst>
                <a:cxn ang="0">
                  <a:pos x="connsiteX0" y="connsiteY0"/>
                </a:cxn>
                <a:cxn ang="0">
                  <a:pos x="connsiteX1" y="connsiteY1"/>
                </a:cxn>
                <a:cxn ang="0">
                  <a:pos x="connsiteX2" y="connsiteY2"/>
                </a:cxn>
                <a:cxn ang="0">
                  <a:pos x="connsiteX3" y="connsiteY3"/>
                </a:cxn>
              </a:cxnLst>
              <a:rect l="l" t="t" r="r" b="b"/>
              <a:pathLst>
                <a:path w="60415" h="182704">
                  <a:moveTo>
                    <a:pt x="0" y="182704"/>
                  </a:moveTo>
                  <a:cubicBezTo>
                    <a:pt x="19418" y="160858"/>
                    <a:pt x="4906" y="148929"/>
                    <a:pt x="10425" y="131379"/>
                  </a:cubicBezTo>
                  <a:cubicBezTo>
                    <a:pt x="15944" y="113829"/>
                    <a:pt x="24783" y="98561"/>
                    <a:pt x="33115" y="77404"/>
                  </a:cubicBezTo>
                  <a:cubicBezTo>
                    <a:pt x="41447" y="56247"/>
                    <a:pt x="56531" y="-18868"/>
                    <a:pt x="60415" y="4434"/>
                  </a:cubicBezTo>
                </a:path>
              </a:pathLst>
            </a:custGeom>
            <a:ln>
              <a:solidFill>
                <a:schemeClr val="accent5"/>
              </a:solidFill>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sz="6017"/>
            </a:p>
          </p:txBody>
        </p:sp>
        <p:grpSp>
          <p:nvGrpSpPr>
            <p:cNvPr id="333" name="Group 19">
              <a:extLst>
                <a:ext uri="{FF2B5EF4-FFF2-40B4-BE49-F238E27FC236}">
                  <a16:creationId xmlns:a16="http://schemas.microsoft.com/office/drawing/2014/main" id="{032B9FA3-2D32-1144-B775-EBC8F2B11C7A}"/>
                </a:ext>
              </a:extLst>
            </p:cNvPr>
            <p:cNvGrpSpPr>
              <a:grpSpLocks/>
            </p:cNvGrpSpPr>
            <p:nvPr/>
          </p:nvGrpSpPr>
          <p:grpSpPr bwMode="auto">
            <a:xfrm>
              <a:off x="3910013" y="3762375"/>
              <a:ext cx="127000" cy="127000"/>
              <a:chOff x="5879075" y="3045131"/>
              <a:chExt cx="127114" cy="126530"/>
            </a:xfrm>
          </p:grpSpPr>
          <p:sp>
            <p:nvSpPr>
              <p:cNvPr id="356" name="Rectangle 355">
                <a:extLst>
                  <a:ext uri="{FF2B5EF4-FFF2-40B4-BE49-F238E27FC236}">
                    <a16:creationId xmlns:a16="http://schemas.microsoft.com/office/drawing/2014/main" id="{C0317231-57BA-974D-8AE3-729B33634545}"/>
                  </a:ext>
                </a:extLst>
              </p:cNvPr>
              <p:cNvSpPr/>
              <p:nvPr/>
            </p:nvSpPr>
            <p:spPr>
              <a:xfrm>
                <a:off x="5890197" y="3064110"/>
                <a:ext cx="115992" cy="104387"/>
              </a:xfrm>
              <a:prstGeom prst="rect">
                <a:avLst/>
              </a:prstGeom>
              <a:solidFill>
                <a:srgbClr val="FFFFFF"/>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sp>
            <p:nvSpPr>
              <p:cNvPr id="357" name="Freeform 356">
                <a:extLst>
                  <a:ext uri="{FF2B5EF4-FFF2-40B4-BE49-F238E27FC236}">
                    <a16:creationId xmlns:a16="http://schemas.microsoft.com/office/drawing/2014/main" id="{39A92213-D004-A745-B82D-2F54ECD4943A}"/>
                  </a:ext>
                </a:extLst>
              </p:cNvPr>
              <p:cNvSpPr>
                <a:spLocks/>
              </p:cNvSpPr>
              <p:nvPr/>
            </p:nvSpPr>
            <p:spPr bwMode="auto">
              <a:xfrm>
                <a:off x="5879075" y="3045131"/>
                <a:ext cx="84790" cy="126530"/>
              </a:xfrm>
              <a:custGeom>
                <a:avLst/>
                <a:gdLst>
                  <a:gd name="T0" fmla="*/ 0 w 84790"/>
                  <a:gd name="T1" fmla="*/ 0 h 126530"/>
                  <a:gd name="T2" fmla="*/ 54089 w 84790"/>
                  <a:gd name="T3" fmla="*/ 75675 h 126530"/>
                  <a:gd name="T4" fmla="*/ 84790 w 84790"/>
                  <a:gd name="T5" fmla="*/ 126530 h 126530"/>
                  <a:gd name="T6" fmla="*/ 0 60000 65536"/>
                  <a:gd name="T7" fmla="*/ 0 60000 65536"/>
                  <a:gd name="T8" fmla="*/ 0 60000 65536"/>
                </a:gdLst>
                <a:ahLst/>
                <a:cxnLst>
                  <a:cxn ang="T6">
                    <a:pos x="T0" y="T1"/>
                  </a:cxn>
                  <a:cxn ang="T7">
                    <a:pos x="T2" y="T3"/>
                  </a:cxn>
                  <a:cxn ang="T8">
                    <a:pos x="T4" y="T5"/>
                  </a:cxn>
                </a:cxnLst>
                <a:rect l="0" t="0" r="r" b="b"/>
                <a:pathLst>
                  <a:path w="84790" h="126530">
                    <a:moveTo>
                      <a:pt x="0" y="0"/>
                    </a:moveTo>
                    <a:cubicBezTo>
                      <a:pt x="13914" y="11797"/>
                      <a:pt x="39957" y="54587"/>
                      <a:pt x="54089" y="75675"/>
                    </a:cubicBezTo>
                    <a:cubicBezTo>
                      <a:pt x="68221" y="96763"/>
                      <a:pt x="80906" y="103228"/>
                      <a:pt x="84790" y="126530"/>
                    </a:cubicBezTo>
                  </a:path>
                </a:pathLst>
              </a:custGeom>
              <a:noFill/>
              <a:ln w="25400" cap="flat" cmpd="sng">
                <a:solidFill>
                  <a:schemeClr val="accent5"/>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sz="6017"/>
              </a:p>
            </p:txBody>
          </p:sp>
        </p:grpSp>
        <p:sp>
          <p:nvSpPr>
            <p:cNvPr id="334" name="Oval 333">
              <a:extLst>
                <a:ext uri="{FF2B5EF4-FFF2-40B4-BE49-F238E27FC236}">
                  <a16:creationId xmlns:a16="http://schemas.microsoft.com/office/drawing/2014/main" id="{3A652087-54F6-4B40-96B7-C926017FB804}"/>
                </a:ext>
              </a:extLst>
            </p:cNvPr>
            <p:cNvSpPr/>
            <p:nvPr/>
          </p:nvSpPr>
          <p:spPr>
            <a:xfrm>
              <a:off x="4622800" y="3332163"/>
              <a:ext cx="122238" cy="112712"/>
            </a:xfrm>
            <a:prstGeom prst="ellipse">
              <a:avLst/>
            </a:prstGeom>
            <a:solidFill>
              <a:schemeClr val="tx1"/>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sp>
          <p:nvSpPr>
            <p:cNvPr id="335" name="Oval 334">
              <a:extLst>
                <a:ext uri="{FF2B5EF4-FFF2-40B4-BE49-F238E27FC236}">
                  <a16:creationId xmlns:a16="http://schemas.microsoft.com/office/drawing/2014/main" id="{E7A94AB4-4759-1E40-B48C-A8A6CE6878D4}"/>
                </a:ext>
              </a:extLst>
            </p:cNvPr>
            <p:cNvSpPr/>
            <p:nvPr/>
          </p:nvSpPr>
          <p:spPr>
            <a:xfrm>
              <a:off x="4897439" y="3387726"/>
              <a:ext cx="122237" cy="112713"/>
            </a:xfrm>
            <a:prstGeom prst="ellipse">
              <a:avLst/>
            </a:prstGeom>
            <a:solidFill>
              <a:schemeClr val="tx1"/>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sp>
          <p:nvSpPr>
            <p:cNvPr id="336" name="Freeform 335">
              <a:extLst>
                <a:ext uri="{FF2B5EF4-FFF2-40B4-BE49-F238E27FC236}">
                  <a16:creationId xmlns:a16="http://schemas.microsoft.com/office/drawing/2014/main" id="{57A08A94-D267-7240-98C5-64E6D5116755}"/>
                </a:ext>
              </a:extLst>
            </p:cNvPr>
            <p:cNvSpPr/>
            <p:nvPr/>
          </p:nvSpPr>
          <p:spPr>
            <a:xfrm>
              <a:off x="4294189" y="3078163"/>
              <a:ext cx="134937" cy="182562"/>
            </a:xfrm>
            <a:custGeom>
              <a:avLst/>
              <a:gdLst>
                <a:gd name="connsiteX0" fmla="*/ 0 w 116512"/>
                <a:gd name="connsiteY0" fmla="*/ 56312 h 56312"/>
                <a:gd name="connsiteX1" fmla="*/ 58256 w 116512"/>
                <a:gd name="connsiteY1" fmla="*/ 3883 h 56312"/>
                <a:gd name="connsiteX2" fmla="*/ 116512 w 116512"/>
                <a:gd name="connsiteY2" fmla="*/ 3883 h 56312"/>
                <a:gd name="connsiteX3" fmla="*/ 116512 w 116512"/>
                <a:gd name="connsiteY3" fmla="*/ 3883 h 56312"/>
                <a:gd name="connsiteX0" fmla="*/ 0 w 139814"/>
                <a:gd name="connsiteY0" fmla="*/ 8569 h 14825"/>
                <a:gd name="connsiteX1" fmla="*/ 81558 w 139814"/>
                <a:gd name="connsiteY1" fmla="*/ 14394 h 14825"/>
                <a:gd name="connsiteX2" fmla="*/ 139814 w 139814"/>
                <a:gd name="connsiteY2" fmla="*/ 14394 h 14825"/>
                <a:gd name="connsiteX3" fmla="*/ 139814 w 139814"/>
                <a:gd name="connsiteY3" fmla="*/ 14394 h 14825"/>
                <a:gd name="connsiteX0" fmla="*/ 0 w 151465"/>
                <a:gd name="connsiteY0" fmla="*/ 8569 h 84299"/>
                <a:gd name="connsiteX1" fmla="*/ 81558 w 151465"/>
                <a:gd name="connsiteY1" fmla="*/ 14394 h 84299"/>
                <a:gd name="connsiteX2" fmla="*/ 139814 w 151465"/>
                <a:gd name="connsiteY2" fmla="*/ 14394 h 84299"/>
                <a:gd name="connsiteX3" fmla="*/ 151465 w 151465"/>
                <a:gd name="connsiteY3" fmla="*/ 84299 h 84299"/>
                <a:gd name="connsiteX0" fmla="*/ 0 w 158578"/>
                <a:gd name="connsiteY0" fmla="*/ 123144 h 123144"/>
                <a:gd name="connsiteX1" fmla="*/ 88671 w 158578"/>
                <a:gd name="connsiteY1" fmla="*/ 11494 h 123144"/>
                <a:gd name="connsiteX2" fmla="*/ 146927 w 158578"/>
                <a:gd name="connsiteY2" fmla="*/ 11494 h 123144"/>
                <a:gd name="connsiteX3" fmla="*/ 158578 w 158578"/>
                <a:gd name="connsiteY3" fmla="*/ 81399 h 123144"/>
                <a:gd name="connsiteX0" fmla="*/ 0 w 158578"/>
                <a:gd name="connsiteY0" fmla="*/ 114195 h 114195"/>
                <a:gd name="connsiteX1" fmla="*/ 54527 w 158578"/>
                <a:gd name="connsiteY1" fmla="*/ 24770 h 114195"/>
                <a:gd name="connsiteX2" fmla="*/ 146927 w 158578"/>
                <a:gd name="connsiteY2" fmla="*/ 2545 h 114195"/>
                <a:gd name="connsiteX3" fmla="*/ 158578 w 158578"/>
                <a:gd name="connsiteY3" fmla="*/ 72450 h 114195"/>
                <a:gd name="connsiteX0" fmla="*/ 0 w 158578"/>
                <a:gd name="connsiteY0" fmla="*/ 135178 h 135178"/>
                <a:gd name="connsiteX1" fmla="*/ 54527 w 158578"/>
                <a:gd name="connsiteY1" fmla="*/ 45753 h 135178"/>
                <a:gd name="connsiteX2" fmla="*/ 90021 w 158578"/>
                <a:gd name="connsiteY2" fmla="*/ 1303 h 135178"/>
                <a:gd name="connsiteX3" fmla="*/ 158578 w 158578"/>
                <a:gd name="connsiteY3" fmla="*/ 93433 h 135178"/>
                <a:gd name="connsiteX0" fmla="*/ 0 w 131548"/>
                <a:gd name="connsiteY0" fmla="*/ 196049 h 196049"/>
                <a:gd name="connsiteX1" fmla="*/ 54527 w 131548"/>
                <a:gd name="connsiteY1" fmla="*/ 106624 h 196049"/>
                <a:gd name="connsiteX2" fmla="*/ 90021 w 131548"/>
                <a:gd name="connsiteY2" fmla="*/ 62174 h 196049"/>
                <a:gd name="connsiteX3" fmla="*/ 131548 w 131548"/>
                <a:gd name="connsiteY3" fmla="*/ 5079 h 196049"/>
                <a:gd name="connsiteX0" fmla="*/ 0 w 131548"/>
                <a:gd name="connsiteY0" fmla="*/ 198317 h 198317"/>
                <a:gd name="connsiteX1" fmla="*/ 54527 w 131548"/>
                <a:gd name="connsiteY1" fmla="*/ 108892 h 198317"/>
                <a:gd name="connsiteX2" fmla="*/ 62991 w 131548"/>
                <a:gd name="connsiteY2" fmla="*/ 39042 h 198317"/>
                <a:gd name="connsiteX3" fmla="*/ 131548 w 131548"/>
                <a:gd name="connsiteY3" fmla="*/ 7347 h 198317"/>
                <a:gd name="connsiteX0" fmla="*/ 0 w 90291"/>
                <a:gd name="connsiteY0" fmla="*/ 236801 h 236801"/>
                <a:gd name="connsiteX1" fmla="*/ 54527 w 90291"/>
                <a:gd name="connsiteY1" fmla="*/ 147376 h 236801"/>
                <a:gd name="connsiteX2" fmla="*/ 62991 w 90291"/>
                <a:gd name="connsiteY2" fmla="*/ 77526 h 236801"/>
                <a:gd name="connsiteX3" fmla="*/ 90291 w 90291"/>
                <a:gd name="connsiteY3" fmla="*/ 4556 h 236801"/>
                <a:gd name="connsiteX0" fmla="*/ 0 w 90291"/>
                <a:gd name="connsiteY0" fmla="*/ 236703 h 236703"/>
                <a:gd name="connsiteX1" fmla="*/ 50259 w 90291"/>
                <a:gd name="connsiteY1" fmla="*/ 134578 h 236703"/>
                <a:gd name="connsiteX2" fmla="*/ 62991 w 90291"/>
                <a:gd name="connsiteY2" fmla="*/ 77428 h 236703"/>
                <a:gd name="connsiteX3" fmla="*/ 90291 w 90291"/>
                <a:gd name="connsiteY3" fmla="*/ 4458 h 236703"/>
                <a:gd name="connsiteX0" fmla="*/ 0 w 60415"/>
                <a:gd name="connsiteY0" fmla="*/ 182728 h 182728"/>
                <a:gd name="connsiteX1" fmla="*/ 20383 w 60415"/>
                <a:gd name="connsiteY1" fmla="*/ 134578 h 182728"/>
                <a:gd name="connsiteX2" fmla="*/ 33115 w 60415"/>
                <a:gd name="connsiteY2" fmla="*/ 77428 h 182728"/>
                <a:gd name="connsiteX3" fmla="*/ 60415 w 60415"/>
                <a:gd name="connsiteY3" fmla="*/ 4458 h 182728"/>
                <a:gd name="connsiteX0" fmla="*/ 0 w 60415"/>
                <a:gd name="connsiteY0" fmla="*/ 182704 h 182704"/>
                <a:gd name="connsiteX1" fmla="*/ 10425 w 60415"/>
                <a:gd name="connsiteY1" fmla="*/ 131379 h 182704"/>
                <a:gd name="connsiteX2" fmla="*/ 33115 w 60415"/>
                <a:gd name="connsiteY2" fmla="*/ 77404 h 182704"/>
                <a:gd name="connsiteX3" fmla="*/ 60415 w 60415"/>
                <a:gd name="connsiteY3" fmla="*/ 4434 h 182704"/>
              </a:gdLst>
              <a:ahLst/>
              <a:cxnLst>
                <a:cxn ang="0">
                  <a:pos x="connsiteX0" y="connsiteY0"/>
                </a:cxn>
                <a:cxn ang="0">
                  <a:pos x="connsiteX1" y="connsiteY1"/>
                </a:cxn>
                <a:cxn ang="0">
                  <a:pos x="connsiteX2" y="connsiteY2"/>
                </a:cxn>
                <a:cxn ang="0">
                  <a:pos x="connsiteX3" y="connsiteY3"/>
                </a:cxn>
              </a:cxnLst>
              <a:rect l="l" t="t" r="r" b="b"/>
              <a:pathLst>
                <a:path w="60415" h="182704">
                  <a:moveTo>
                    <a:pt x="0" y="182704"/>
                  </a:moveTo>
                  <a:cubicBezTo>
                    <a:pt x="19418" y="160858"/>
                    <a:pt x="4906" y="148929"/>
                    <a:pt x="10425" y="131379"/>
                  </a:cubicBezTo>
                  <a:cubicBezTo>
                    <a:pt x="15944" y="113829"/>
                    <a:pt x="24783" y="98561"/>
                    <a:pt x="33115" y="77404"/>
                  </a:cubicBezTo>
                  <a:cubicBezTo>
                    <a:pt x="41447" y="56247"/>
                    <a:pt x="56531" y="-18868"/>
                    <a:pt x="60415" y="4434"/>
                  </a:cubicBezTo>
                </a:path>
              </a:pathLst>
            </a:custGeom>
            <a:ln w="19050"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sz="6017"/>
            </a:p>
          </p:txBody>
        </p:sp>
        <p:sp>
          <p:nvSpPr>
            <p:cNvPr id="337" name="Oval 336">
              <a:extLst>
                <a:ext uri="{FF2B5EF4-FFF2-40B4-BE49-F238E27FC236}">
                  <a16:creationId xmlns:a16="http://schemas.microsoft.com/office/drawing/2014/main" id="{747A6689-6441-8A48-A8C3-6102D185DCD3}"/>
                </a:ext>
              </a:extLst>
            </p:cNvPr>
            <p:cNvSpPr/>
            <p:nvPr/>
          </p:nvSpPr>
          <p:spPr>
            <a:xfrm>
              <a:off x="4308475" y="3117851"/>
              <a:ext cx="120650" cy="111125"/>
            </a:xfrm>
            <a:prstGeom prst="ellipse">
              <a:avLst/>
            </a:prstGeom>
            <a:solidFill>
              <a:schemeClr val="tx1"/>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sp>
          <p:nvSpPr>
            <p:cNvPr id="338" name="Oval 337">
              <a:extLst>
                <a:ext uri="{FF2B5EF4-FFF2-40B4-BE49-F238E27FC236}">
                  <a16:creationId xmlns:a16="http://schemas.microsoft.com/office/drawing/2014/main" id="{1793A02A-9395-BB4C-AC69-CDD3B07F3679}"/>
                </a:ext>
              </a:extLst>
            </p:cNvPr>
            <p:cNvSpPr/>
            <p:nvPr/>
          </p:nvSpPr>
          <p:spPr>
            <a:xfrm>
              <a:off x="7353300" y="2784476"/>
              <a:ext cx="120650" cy="111125"/>
            </a:xfrm>
            <a:prstGeom prst="ellipse">
              <a:avLst/>
            </a:prstGeom>
            <a:solidFill>
              <a:schemeClr val="tx1"/>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sp>
          <p:nvSpPr>
            <p:cNvPr id="339" name="Oval 338">
              <a:extLst>
                <a:ext uri="{FF2B5EF4-FFF2-40B4-BE49-F238E27FC236}">
                  <a16:creationId xmlns:a16="http://schemas.microsoft.com/office/drawing/2014/main" id="{BA10A014-7F22-3B43-88A8-28270E5AB25A}"/>
                </a:ext>
              </a:extLst>
            </p:cNvPr>
            <p:cNvSpPr/>
            <p:nvPr/>
          </p:nvSpPr>
          <p:spPr>
            <a:xfrm>
              <a:off x="7081839" y="5943601"/>
              <a:ext cx="122237" cy="112713"/>
            </a:xfrm>
            <a:prstGeom prst="ellipse">
              <a:avLst/>
            </a:prstGeom>
            <a:solidFill>
              <a:schemeClr val="tx1"/>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sp>
          <p:nvSpPr>
            <p:cNvPr id="340" name="Oval 339">
              <a:extLst>
                <a:ext uri="{FF2B5EF4-FFF2-40B4-BE49-F238E27FC236}">
                  <a16:creationId xmlns:a16="http://schemas.microsoft.com/office/drawing/2014/main" id="{74232B00-98CF-C54E-97B4-0830CB2EC6C8}"/>
                </a:ext>
              </a:extLst>
            </p:cNvPr>
            <p:cNvSpPr/>
            <p:nvPr/>
          </p:nvSpPr>
          <p:spPr>
            <a:xfrm>
              <a:off x="7653338" y="6188076"/>
              <a:ext cx="120650" cy="111125"/>
            </a:xfrm>
            <a:prstGeom prst="ellipse">
              <a:avLst/>
            </a:prstGeom>
            <a:solidFill>
              <a:schemeClr val="tx1"/>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6017"/>
            </a:p>
          </p:txBody>
        </p:sp>
        <p:cxnSp>
          <p:nvCxnSpPr>
            <p:cNvPr id="341" name="Straight Arrow Connector 340">
              <a:extLst>
                <a:ext uri="{FF2B5EF4-FFF2-40B4-BE49-F238E27FC236}">
                  <a16:creationId xmlns:a16="http://schemas.microsoft.com/office/drawing/2014/main" id="{C402F78E-A1C3-8D49-8551-326C6B7E5630}"/>
                </a:ext>
              </a:extLst>
            </p:cNvPr>
            <p:cNvCxnSpPr>
              <a:cxnSpLocks noChangeShapeType="1"/>
            </p:cNvCxnSpPr>
            <p:nvPr/>
          </p:nvCxnSpPr>
          <p:spPr bwMode="auto">
            <a:xfrm flipH="1">
              <a:off x="4835526" y="2965450"/>
              <a:ext cx="396875" cy="196850"/>
            </a:xfrm>
            <a:prstGeom prst="straightConnector1">
              <a:avLst/>
            </a:prstGeom>
            <a:noFill/>
            <a:ln w="25400">
              <a:solidFill>
                <a:schemeClr val="accent5"/>
              </a:solidFill>
              <a:round/>
              <a:headEnd/>
              <a:tailEnd type="arrow" w="med" len="me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grpSp>
          <p:nvGrpSpPr>
            <p:cNvPr id="342" name="Group 341">
              <a:extLst>
                <a:ext uri="{FF2B5EF4-FFF2-40B4-BE49-F238E27FC236}">
                  <a16:creationId xmlns:a16="http://schemas.microsoft.com/office/drawing/2014/main" id="{3DE988F9-E94B-D042-863F-9CF57D69A865}"/>
                </a:ext>
              </a:extLst>
            </p:cNvPr>
            <p:cNvGrpSpPr>
              <a:grpSpLocks/>
            </p:cNvGrpSpPr>
            <p:nvPr/>
          </p:nvGrpSpPr>
          <p:grpSpPr bwMode="auto">
            <a:xfrm>
              <a:off x="4186238" y="2188984"/>
              <a:ext cx="3402012" cy="1441630"/>
              <a:chOff x="2661920" y="2187695"/>
              <a:chExt cx="3402853" cy="1443598"/>
            </a:xfrm>
          </p:grpSpPr>
          <p:sp>
            <p:nvSpPr>
              <p:cNvPr id="349" name="Oval 348">
                <a:extLst>
                  <a:ext uri="{FF2B5EF4-FFF2-40B4-BE49-F238E27FC236}">
                    <a16:creationId xmlns:a16="http://schemas.microsoft.com/office/drawing/2014/main" id="{9DC97B09-E58D-1044-95BD-30E47A806E27}"/>
                  </a:ext>
                </a:extLst>
              </p:cNvPr>
              <p:cNvSpPr>
                <a:spLocks noChangeArrowheads="1"/>
              </p:cNvSpPr>
              <p:nvPr/>
            </p:nvSpPr>
            <p:spPr bwMode="auto">
              <a:xfrm>
                <a:off x="2661920" y="2964890"/>
                <a:ext cx="411480" cy="376056"/>
              </a:xfrm>
              <a:prstGeom prst="ellipse">
                <a:avLst/>
              </a:prstGeom>
              <a:noFill/>
              <a:ln w="38100">
                <a:solidFill>
                  <a:schemeClr val="accent5"/>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x-none" altLang="x-none" sz="6017">
                  <a:solidFill>
                    <a:srgbClr val="FFFFFF"/>
                  </a:solidFill>
                </a:endParaRPr>
              </a:p>
            </p:txBody>
          </p:sp>
          <p:sp>
            <p:nvSpPr>
              <p:cNvPr id="350" name="Oval 349">
                <a:extLst>
                  <a:ext uri="{FF2B5EF4-FFF2-40B4-BE49-F238E27FC236}">
                    <a16:creationId xmlns:a16="http://schemas.microsoft.com/office/drawing/2014/main" id="{C396863A-6293-6B47-B383-755B30CCB653}"/>
                  </a:ext>
                </a:extLst>
              </p:cNvPr>
              <p:cNvSpPr>
                <a:spLocks noChangeArrowheads="1"/>
              </p:cNvSpPr>
              <p:nvPr/>
            </p:nvSpPr>
            <p:spPr bwMode="auto">
              <a:xfrm>
                <a:off x="2931160" y="3158134"/>
                <a:ext cx="411480" cy="382830"/>
              </a:xfrm>
              <a:prstGeom prst="ellipse">
                <a:avLst/>
              </a:prstGeom>
              <a:noFill/>
              <a:ln w="38100">
                <a:solidFill>
                  <a:schemeClr val="accent5"/>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x-none" altLang="x-none" sz="6017">
                  <a:solidFill>
                    <a:srgbClr val="FFFFFF"/>
                  </a:solidFill>
                </a:endParaRPr>
              </a:p>
            </p:txBody>
          </p:sp>
          <p:sp>
            <p:nvSpPr>
              <p:cNvPr id="351" name="Oval 350">
                <a:extLst>
                  <a:ext uri="{FF2B5EF4-FFF2-40B4-BE49-F238E27FC236}">
                    <a16:creationId xmlns:a16="http://schemas.microsoft.com/office/drawing/2014/main" id="{19381058-8A77-4C4A-A7CE-2B0AD022331D}"/>
                  </a:ext>
                </a:extLst>
              </p:cNvPr>
              <p:cNvSpPr>
                <a:spLocks noChangeArrowheads="1"/>
              </p:cNvSpPr>
              <p:nvPr/>
            </p:nvSpPr>
            <p:spPr bwMode="auto">
              <a:xfrm>
                <a:off x="3220720" y="3248463"/>
                <a:ext cx="411480" cy="382830"/>
              </a:xfrm>
              <a:prstGeom prst="ellipse">
                <a:avLst/>
              </a:prstGeom>
              <a:noFill/>
              <a:ln w="38100">
                <a:solidFill>
                  <a:schemeClr val="accent5"/>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x-none" altLang="x-none" sz="6017">
                  <a:solidFill>
                    <a:srgbClr val="FFFFFF"/>
                  </a:solidFill>
                </a:endParaRPr>
              </a:p>
            </p:txBody>
          </p:sp>
          <p:sp>
            <p:nvSpPr>
              <p:cNvPr id="352" name="Oval 351">
                <a:extLst>
                  <a:ext uri="{FF2B5EF4-FFF2-40B4-BE49-F238E27FC236}">
                    <a16:creationId xmlns:a16="http://schemas.microsoft.com/office/drawing/2014/main" id="{C165FA44-2601-D34C-8415-C01338B8B911}"/>
                  </a:ext>
                </a:extLst>
              </p:cNvPr>
              <p:cNvSpPr>
                <a:spLocks noChangeArrowheads="1"/>
              </p:cNvSpPr>
              <p:nvPr/>
            </p:nvSpPr>
            <p:spPr bwMode="auto">
              <a:xfrm>
                <a:off x="5653293" y="2651393"/>
                <a:ext cx="411480" cy="382830"/>
              </a:xfrm>
              <a:prstGeom prst="ellipse">
                <a:avLst/>
              </a:prstGeom>
              <a:noFill/>
              <a:ln w="38100">
                <a:solidFill>
                  <a:srgbClr val="FF0000"/>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x-none" altLang="x-none" sz="6017">
                  <a:solidFill>
                    <a:srgbClr val="FFFFFF"/>
                  </a:solidFill>
                </a:endParaRPr>
              </a:p>
            </p:txBody>
          </p:sp>
          <p:sp>
            <p:nvSpPr>
              <p:cNvPr id="353" name="TextBox 7">
                <a:extLst>
                  <a:ext uri="{FF2B5EF4-FFF2-40B4-BE49-F238E27FC236}">
                    <a16:creationId xmlns:a16="http://schemas.microsoft.com/office/drawing/2014/main" id="{7866E09F-7C64-7445-9F71-02DF5C7B0D10}"/>
                  </a:ext>
                </a:extLst>
              </p:cNvPr>
              <p:cNvSpPr txBox="1">
                <a:spLocks noChangeArrowheads="1"/>
              </p:cNvSpPr>
              <p:nvPr/>
            </p:nvSpPr>
            <p:spPr bwMode="auto">
              <a:xfrm>
                <a:off x="3420037" y="2187695"/>
                <a:ext cx="1427054" cy="757144"/>
              </a:xfrm>
              <a:prstGeom prst="rect">
                <a:avLst/>
              </a:prstGeom>
              <a:noFill/>
              <a:ln w="9525">
                <a:noFill/>
                <a:miter lim="800000"/>
                <a:headEnd/>
                <a:tailEnd/>
              </a:ln>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x-none" sz="1594" b="1" dirty="0">
                    <a:solidFill>
                      <a:srgbClr val="FF0000"/>
                    </a:solidFill>
                  </a:rPr>
                  <a:t>Gaps cut Fall 2017</a:t>
                </a:r>
              </a:p>
            </p:txBody>
          </p:sp>
          <p:cxnSp>
            <p:nvCxnSpPr>
              <p:cNvPr id="354" name="Straight Arrow Connector 353">
                <a:extLst>
                  <a:ext uri="{FF2B5EF4-FFF2-40B4-BE49-F238E27FC236}">
                    <a16:creationId xmlns:a16="http://schemas.microsoft.com/office/drawing/2014/main" id="{AF438CF0-0B25-BF4D-A516-9B8EDE3CD2F6}"/>
                  </a:ext>
                </a:extLst>
              </p:cNvPr>
              <p:cNvCxnSpPr>
                <a:cxnSpLocks noChangeShapeType="1"/>
              </p:cNvCxnSpPr>
              <p:nvPr/>
            </p:nvCxnSpPr>
            <p:spPr bwMode="auto">
              <a:xfrm flipH="1">
                <a:off x="3159760" y="2964890"/>
                <a:ext cx="548640" cy="45372"/>
              </a:xfrm>
              <a:prstGeom prst="straightConnector1">
                <a:avLst/>
              </a:prstGeom>
              <a:noFill/>
              <a:ln w="25400">
                <a:solidFill>
                  <a:schemeClr val="accent5"/>
                </a:solidFill>
                <a:round/>
                <a:headEnd/>
                <a:tailEnd type="arrow" w="med" len="me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355" name="Straight Arrow Connector 354">
                <a:extLst>
                  <a:ext uri="{FF2B5EF4-FFF2-40B4-BE49-F238E27FC236}">
                    <a16:creationId xmlns:a16="http://schemas.microsoft.com/office/drawing/2014/main" id="{FE5D9E04-2C43-7F47-B3AF-48C59D76F86F}"/>
                  </a:ext>
                </a:extLst>
              </p:cNvPr>
              <p:cNvCxnSpPr>
                <a:cxnSpLocks noChangeShapeType="1"/>
              </p:cNvCxnSpPr>
              <p:nvPr/>
            </p:nvCxnSpPr>
            <p:spPr bwMode="auto">
              <a:xfrm flipH="1">
                <a:off x="3622040" y="2980095"/>
                <a:ext cx="76200" cy="249159"/>
              </a:xfrm>
              <a:prstGeom prst="straightConnector1">
                <a:avLst/>
              </a:prstGeom>
              <a:noFill/>
              <a:ln w="25400">
                <a:solidFill>
                  <a:schemeClr val="accent5"/>
                </a:solidFill>
                <a:round/>
                <a:headEnd/>
                <a:tailEnd type="arrow" w="med" len="me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grpSp>
        <p:grpSp>
          <p:nvGrpSpPr>
            <p:cNvPr id="343" name="Group 342">
              <a:extLst>
                <a:ext uri="{FF2B5EF4-FFF2-40B4-BE49-F238E27FC236}">
                  <a16:creationId xmlns:a16="http://schemas.microsoft.com/office/drawing/2014/main" id="{C5FA3070-9C9B-FB40-8D15-90FA2AA8FD40}"/>
                </a:ext>
              </a:extLst>
            </p:cNvPr>
            <p:cNvGrpSpPr>
              <a:grpSpLocks/>
            </p:cNvGrpSpPr>
            <p:nvPr/>
          </p:nvGrpSpPr>
          <p:grpSpPr bwMode="auto">
            <a:xfrm>
              <a:off x="4338293" y="5805373"/>
              <a:ext cx="3577875" cy="1125976"/>
              <a:chOff x="2815664" y="5804816"/>
              <a:chExt cx="3576933" cy="1126090"/>
            </a:xfrm>
          </p:grpSpPr>
          <p:sp>
            <p:nvSpPr>
              <p:cNvPr id="344" name="TextBox 46">
                <a:extLst>
                  <a:ext uri="{FF2B5EF4-FFF2-40B4-BE49-F238E27FC236}">
                    <a16:creationId xmlns:a16="http://schemas.microsoft.com/office/drawing/2014/main" id="{928A2E84-CCFA-A449-A32F-B6CE1D10471A}"/>
                  </a:ext>
                </a:extLst>
              </p:cNvPr>
              <p:cNvSpPr txBox="1">
                <a:spLocks noChangeArrowheads="1"/>
              </p:cNvSpPr>
              <p:nvPr/>
            </p:nvSpPr>
            <p:spPr bwMode="auto">
              <a:xfrm>
                <a:off x="2815664" y="6174717"/>
                <a:ext cx="1805937" cy="756189"/>
              </a:xfrm>
              <a:prstGeom prst="rect">
                <a:avLst/>
              </a:prstGeom>
              <a:noFill/>
              <a:ln w="9525">
                <a:noFill/>
                <a:miter lim="800000"/>
                <a:headEnd/>
                <a:tailEnd/>
              </a:ln>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x-none" sz="1594" b="1" dirty="0">
                    <a:solidFill>
                      <a:srgbClr val="FF0000"/>
                    </a:solidFill>
                  </a:rPr>
                  <a:t>Gaps cut Spring 2018</a:t>
                </a:r>
              </a:p>
            </p:txBody>
          </p:sp>
          <p:cxnSp>
            <p:nvCxnSpPr>
              <p:cNvPr id="345" name="Straight Arrow Connector 344">
                <a:extLst>
                  <a:ext uri="{FF2B5EF4-FFF2-40B4-BE49-F238E27FC236}">
                    <a16:creationId xmlns:a16="http://schemas.microsoft.com/office/drawing/2014/main" id="{7F3F856D-86BC-994D-8BDD-F095A1377221}"/>
                  </a:ext>
                </a:extLst>
              </p:cNvPr>
              <p:cNvCxnSpPr>
                <a:cxnSpLocks noChangeShapeType="1"/>
              </p:cNvCxnSpPr>
              <p:nvPr/>
            </p:nvCxnSpPr>
            <p:spPr bwMode="auto">
              <a:xfrm flipV="1">
                <a:off x="4271554" y="6055566"/>
                <a:ext cx="1060923" cy="447781"/>
              </a:xfrm>
              <a:prstGeom prst="straightConnector1">
                <a:avLst/>
              </a:prstGeom>
              <a:noFill/>
              <a:ln w="25400">
                <a:solidFill>
                  <a:schemeClr val="accent5"/>
                </a:solidFill>
                <a:round/>
                <a:headEnd/>
                <a:tailEnd type="arrow" w="med" len="me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346" name="Straight Arrow Connector 345">
                <a:extLst>
                  <a:ext uri="{FF2B5EF4-FFF2-40B4-BE49-F238E27FC236}">
                    <a16:creationId xmlns:a16="http://schemas.microsoft.com/office/drawing/2014/main" id="{9299574C-1E76-F545-BE21-E7BAFA753F41}"/>
                  </a:ext>
                </a:extLst>
              </p:cNvPr>
              <p:cNvCxnSpPr>
                <a:cxnSpLocks noChangeShapeType="1"/>
              </p:cNvCxnSpPr>
              <p:nvPr/>
            </p:nvCxnSpPr>
            <p:spPr bwMode="auto">
              <a:xfrm flipV="1">
                <a:off x="4271554" y="6424850"/>
                <a:ext cx="1455163" cy="46090"/>
              </a:xfrm>
              <a:prstGeom prst="straightConnector1">
                <a:avLst/>
              </a:prstGeom>
              <a:noFill/>
              <a:ln w="25400">
                <a:solidFill>
                  <a:schemeClr val="accent5"/>
                </a:solidFill>
                <a:round/>
                <a:headEnd/>
                <a:tailEnd type="arrow" w="med" len="me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347" name="Oval 346">
                <a:extLst>
                  <a:ext uri="{FF2B5EF4-FFF2-40B4-BE49-F238E27FC236}">
                    <a16:creationId xmlns:a16="http://schemas.microsoft.com/office/drawing/2014/main" id="{81627F2B-7E77-6F4D-AD06-AF92381E24F8}"/>
                  </a:ext>
                </a:extLst>
              </p:cNvPr>
              <p:cNvSpPr>
                <a:spLocks noChangeArrowheads="1"/>
              </p:cNvSpPr>
              <p:nvPr/>
            </p:nvSpPr>
            <p:spPr bwMode="auto">
              <a:xfrm>
                <a:off x="5417237" y="5804816"/>
                <a:ext cx="411480" cy="382830"/>
              </a:xfrm>
              <a:prstGeom prst="ellipse">
                <a:avLst/>
              </a:prstGeom>
              <a:noFill/>
              <a:ln w="38100">
                <a:solidFill>
                  <a:schemeClr val="accent5"/>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x-none" altLang="x-none" sz="6017">
                  <a:solidFill>
                    <a:srgbClr val="FFFFFF"/>
                  </a:solidFill>
                </a:endParaRPr>
              </a:p>
            </p:txBody>
          </p:sp>
          <p:sp>
            <p:nvSpPr>
              <p:cNvPr id="348" name="Oval 347">
                <a:extLst>
                  <a:ext uri="{FF2B5EF4-FFF2-40B4-BE49-F238E27FC236}">
                    <a16:creationId xmlns:a16="http://schemas.microsoft.com/office/drawing/2014/main" id="{E5BD29DA-2950-2849-AA1A-B447CA9CD4A7}"/>
                  </a:ext>
                </a:extLst>
              </p:cNvPr>
              <p:cNvSpPr>
                <a:spLocks noChangeArrowheads="1"/>
              </p:cNvSpPr>
              <p:nvPr/>
            </p:nvSpPr>
            <p:spPr bwMode="auto">
              <a:xfrm>
                <a:off x="5981117" y="6055566"/>
                <a:ext cx="411480" cy="382830"/>
              </a:xfrm>
              <a:prstGeom prst="ellipse">
                <a:avLst/>
              </a:prstGeom>
              <a:noFill/>
              <a:ln w="38100">
                <a:solidFill>
                  <a:schemeClr val="accent5"/>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x-none" altLang="x-none" sz="6017">
                  <a:solidFill>
                    <a:srgbClr val="FFFFFF"/>
                  </a:solidFill>
                </a:endParaRPr>
              </a:p>
            </p:txBody>
          </p:sp>
        </p:grpSp>
      </p:grpSp>
      <p:grpSp>
        <p:nvGrpSpPr>
          <p:cNvPr id="21" name="Group 20">
            <a:extLst>
              <a:ext uri="{FF2B5EF4-FFF2-40B4-BE49-F238E27FC236}">
                <a16:creationId xmlns:a16="http://schemas.microsoft.com/office/drawing/2014/main" id="{BA64B672-9C22-4B48-A4F5-2FA9D39026F6}"/>
              </a:ext>
            </a:extLst>
          </p:cNvPr>
          <p:cNvGrpSpPr/>
          <p:nvPr/>
        </p:nvGrpSpPr>
        <p:grpSpPr>
          <a:xfrm>
            <a:off x="19216374" y="34089091"/>
            <a:ext cx="11049247" cy="5174632"/>
            <a:chOff x="12919455" y="8795240"/>
            <a:chExt cx="6229574" cy="2885935"/>
          </a:xfrm>
        </p:grpSpPr>
        <p:pic>
          <p:nvPicPr>
            <p:cNvPr id="364" name="Picture 363">
              <a:extLst>
                <a:ext uri="{FF2B5EF4-FFF2-40B4-BE49-F238E27FC236}">
                  <a16:creationId xmlns:a16="http://schemas.microsoft.com/office/drawing/2014/main" id="{B1CAC19E-9EBF-6845-8C62-6C68ABF04163}"/>
                </a:ext>
              </a:extLst>
            </p:cNvPr>
            <p:cNvPicPr>
              <a:picLocks noChangeAspect="1"/>
            </p:cNvPicPr>
            <p:nvPr/>
          </p:nvPicPr>
          <p:blipFill rotWithShape="1">
            <a:blip r:embed="rId7"/>
            <a:srcRect l="13473" t="1771" r="15548" b="8968"/>
            <a:stretch/>
          </p:blipFill>
          <p:spPr>
            <a:xfrm>
              <a:off x="16089256" y="8795240"/>
              <a:ext cx="3059773" cy="2885935"/>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pic>
        <p:pic>
          <p:nvPicPr>
            <p:cNvPr id="365" name="Picture 364">
              <a:extLst>
                <a:ext uri="{FF2B5EF4-FFF2-40B4-BE49-F238E27FC236}">
                  <a16:creationId xmlns:a16="http://schemas.microsoft.com/office/drawing/2014/main" id="{4E9070DD-34FE-474F-BEE3-5CE6ED2C3BC9}"/>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20000" contrast="-20000"/>
                      </a14:imgEffect>
                    </a14:imgLayer>
                  </a14:imgProps>
                </a:ext>
              </a:extLst>
            </a:blip>
            <a:srcRect l="13170" t="2019" r="15851" b="8719"/>
            <a:stretch/>
          </p:blipFill>
          <p:spPr>
            <a:xfrm>
              <a:off x="12919455" y="8795240"/>
              <a:ext cx="3059773" cy="2885935"/>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pic>
      </p:grpSp>
      <p:pic>
        <p:nvPicPr>
          <p:cNvPr id="366" name="Content Placeholder 7">
            <a:extLst>
              <a:ext uri="{FF2B5EF4-FFF2-40B4-BE49-F238E27FC236}">
                <a16:creationId xmlns:a16="http://schemas.microsoft.com/office/drawing/2014/main" id="{AAB4F066-62A0-B247-81BC-E5FB216FF86A}"/>
              </a:ext>
            </a:extLst>
          </p:cNvPr>
          <p:cNvPicPr>
            <a:picLocks noGrp="1" noChangeAspect="1"/>
          </p:cNvPicPr>
          <p:nvPr>
            <p:ph idx="1"/>
          </p:nvPr>
        </p:nvPicPr>
        <p:blipFill>
          <a:blip r:embed="rId10"/>
          <a:stretch>
            <a:fillRect/>
          </a:stretch>
        </p:blipFill>
        <p:spPr>
          <a:xfrm>
            <a:off x="10881176" y="26971149"/>
            <a:ext cx="7513946" cy="5635461"/>
          </a:xfrm>
          <a:ln>
            <a:solidFill>
              <a:schemeClr val="bg1"/>
            </a:solidFill>
          </a:ln>
        </p:spPr>
      </p:pic>
      <p:pic>
        <p:nvPicPr>
          <p:cNvPr id="2" name="Picture 1">
            <a:extLst>
              <a:ext uri="{FF2B5EF4-FFF2-40B4-BE49-F238E27FC236}">
                <a16:creationId xmlns:a16="http://schemas.microsoft.com/office/drawing/2014/main" id="{F997B0CC-B7F0-1648-BE5B-528E21E7F9D0}"/>
              </a:ext>
            </a:extLst>
          </p:cNvPr>
          <p:cNvPicPr>
            <a:picLocks noChangeAspect="1"/>
          </p:cNvPicPr>
          <p:nvPr/>
        </p:nvPicPr>
        <p:blipFill>
          <a:blip r:embed="rId11"/>
          <a:stretch>
            <a:fillRect/>
          </a:stretch>
        </p:blipFill>
        <p:spPr>
          <a:xfrm>
            <a:off x="36914228" y="303825"/>
            <a:ext cx="2030428" cy="1526756"/>
          </a:xfrm>
          <a:prstGeom prst="rect">
            <a:avLst/>
          </a:prstGeom>
        </p:spPr>
      </p:pic>
      <p:sp>
        <p:nvSpPr>
          <p:cNvPr id="3" name="TextBox 2">
            <a:extLst>
              <a:ext uri="{FF2B5EF4-FFF2-40B4-BE49-F238E27FC236}">
                <a16:creationId xmlns:a16="http://schemas.microsoft.com/office/drawing/2014/main" id="{C5963E1E-AB77-0140-A370-B3659CF7F4AD}"/>
              </a:ext>
            </a:extLst>
          </p:cNvPr>
          <p:cNvSpPr txBox="1"/>
          <p:nvPr/>
        </p:nvSpPr>
        <p:spPr>
          <a:xfrm>
            <a:off x="30787228" y="7808835"/>
            <a:ext cx="9769780" cy="8402300"/>
          </a:xfrm>
          <a:prstGeom prst="rect">
            <a:avLst/>
          </a:prstGeom>
          <a:noFill/>
        </p:spPr>
        <p:txBody>
          <a:bodyPr wrap="square" rtlCol="0">
            <a:spAutoFit/>
          </a:bodyPr>
          <a:lstStyle/>
          <a:p>
            <a:pPr marL="642963" indent="-642963">
              <a:buFont typeface="Arial" panose="020B0604020202020204" pitchFamily="34" charset="0"/>
              <a:buChar char="•"/>
            </a:pPr>
            <a:r>
              <a:rPr lang="en-US" sz="4500" dirty="0"/>
              <a:t>Implementation of a canopy gap resulted in a </a:t>
            </a:r>
            <a:r>
              <a:rPr lang="en-US" sz="4500" b="1" dirty="0"/>
              <a:t>16-fold</a:t>
            </a:r>
            <a:r>
              <a:rPr lang="en-US" sz="4500" dirty="0"/>
              <a:t> </a:t>
            </a:r>
            <a:r>
              <a:rPr lang="en-US" sz="4500" b="1" dirty="0"/>
              <a:t>increase in light</a:t>
            </a:r>
            <a:r>
              <a:rPr lang="en-US" sz="4500" dirty="0"/>
              <a:t> and an </a:t>
            </a:r>
            <a:r>
              <a:rPr lang="en-US" sz="4500" b="1" dirty="0"/>
              <a:t>8-fold increase in chlorophyll-</a:t>
            </a:r>
            <a:r>
              <a:rPr lang="en-US" sz="4500" b="1" dirty="0">
                <a:sym typeface="Symbol" pitchFamily="2" charset="2"/>
              </a:rPr>
              <a:t> </a:t>
            </a:r>
            <a:r>
              <a:rPr lang="en-US" sz="4500" dirty="0"/>
              <a:t>directly below the gap (Fig 6, Fig 7).</a:t>
            </a:r>
          </a:p>
          <a:p>
            <a:pPr marL="642963" indent="-642963">
              <a:buFont typeface="Arial" panose="020B0604020202020204" pitchFamily="34" charset="0"/>
              <a:buChar char="•"/>
            </a:pPr>
            <a:r>
              <a:rPr lang="en-US" sz="4500" dirty="0"/>
              <a:t>Treatment reaches had greater nutrient demand relative to the references reaches after the creation of the gap. </a:t>
            </a:r>
          </a:p>
          <a:p>
            <a:pPr marL="642963" indent="-642963">
              <a:buFont typeface="Arial" panose="020B0604020202020204" pitchFamily="34" charset="0"/>
              <a:buChar char="•"/>
            </a:pPr>
            <a:r>
              <a:rPr lang="en-US" sz="4500" dirty="0"/>
              <a:t>Small increases in light reaching the stream benthos may have a disproportionate influence on aquatic ecosystem processes. </a:t>
            </a:r>
          </a:p>
        </p:txBody>
      </p:sp>
      <p:sp>
        <p:nvSpPr>
          <p:cNvPr id="4" name="TextBox 3">
            <a:extLst>
              <a:ext uri="{FF2B5EF4-FFF2-40B4-BE49-F238E27FC236}">
                <a16:creationId xmlns:a16="http://schemas.microsoft.com/office/drawing/2014/main" id="{6D850EAD-BDD3-A44C-BB94-42D57F82D734}"/>
              </a:ext>
            </a:extLst>
          </p:cNvPr>
          <p:cNvSpPr txBox="1"/>
          <p:nvPr/>
        </p:nvSpPr>
        <p:spPr>
          <a:xfrm>
            <a:off x="41622487" y="28269195"/>
            <a:ext cx="4242970" cy="6324808"/>
          </a:xfrm>
          <a:prstGeom prst="rect">
            <a:avLst/>
          </a:prstGeom>
          <a:noFill/>
        </p:spPr>
        <p:txBody>
          <a:bodyPr wrap="square" rtlCol="0">
            <a:spAutoFit/>
          </a:bodyPr>
          <a:lstStyle/>
          <a:p>
            <a:pPr marL="642963" indent="-642963">
              <a:buFont typeface="Arial" panose="020B0604020202020204" pitchFamily="34" charset="0"/>
              <a:buChar char="•"/>
            </a:pPr>
            <a:r>
              <a:rPr lang="en-US" sz="4500" dirty="0"/>
              <a:t>Replication at 5 additional sites with in the McKenzie River Basin. </a:t>
            </a:r>
          </a:p>
          <a:p>
            <a:pPr marL="642963" indent="-642963">
              <a:buFont typeface="Arial" panose="020B0604020202020204" pitchFamily="34" charset="0"/>
              <a:buChar char="•"/>
            </a:pPr>
            <a:r>
              <a:rPr lang="en-US" sz="4500" dirty="0"/>
              <a:t>Bankfull widths ranging 4-9 meters.</a:t>
            </a:r>
          </a:p>
          <a:p>
            <a:pPr marL="642963" indent="-642963">
              <a:buFont typeface="Arial" panose="020B0604020202020204" pitchFamily="34" charset="0"/>
              <a:buChar char="•"/>
            </a:pPr>
            <a:endParaRPr lang="en-US" sz="4500" dirty="0"/>
          </a:p>
        </p:txBody>
      </p:sp>
      <p:grpSp>
        <p:nvGrpSpPr>
          <p:cNvPr id="130" name="Group 129">
            <a:extLst>
              <a:ext uri="{FF2B5EF4-FFF2-40B4-BE49-F238E27FC236}">
                <a16:creationId xmlns:a16="http://schemas.microsoft.com/office/drawing/2014/main" id="{0180F828-9193-7B48-AD89-D2F7334F1CF5}"/>
              </a:ext>
            </a:extLst>
          </p:cNvPr>
          <p:cNvGrpSpPr/>
          <p:nvPr/>
        </p:nvGrpSpPr>
        <p:grpSpPr>
          <a:xfrm>
            <a:off x="19123981" y="10782626"/>
            <a:ext cx="11188337" cy="798916"/>
            <a:chOff x="1466304" y="7348126"/>
            <a:chExt cx="8285281" cy="761678"/>
          </a:xfrm>
        </p:grpSpPr>
        <p:sp>
          <p:nvSpPr>
            <p:cNvPr id="131" name="Rounded Rectangle 130">
              <a:extLst>
                <a:ext uri="{FF2B5EF4-FFF2-40B4-BE49-F238E27FC236}">
                  <a16:creationId xmlns:a16="http://schemas.microsoft.com/office/drawing/2014/main" id="{2B8005FB-EEFD-A246-A94E-17BF089993A5}"/>
                </a:ext>
              </a:extLst>
            </p:cNvPr>
            <p:cNvSpPr/>
            <p:nvPr/>
          </p:nvSpPr>
          <p:spPr>
            <a:xfrm>
              <a:off x="1466304" y="7348126"/>
              <a:ext cx="8285281" cy="76167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32" name="TextBox 131">
              <a:extLst>
                <a:ext uri="{FF2B5EF4-FFF2-40B4-BE49-F238E27FC236}">
                  <a16:creationId xmlns:a16="http://schemas.microsoft.com/office/drawing/2014/main" id="{C3CAB309-636C-BF44-A66A-2D864BACE2C1}"/>
                </a:ext>
              </a:extLst>
            </p:cNvPr>
            <p:cNvSpPr txBox="1"/>
            <p:nvPr/>
          </p:nvSpPr>
          <p:spPr>
            <a:xfrm>
              <a:off x="2803864" y="7401918"/>
              <a:ext cx="5610160" cy="638212"/>
            </a:xfrm>
            <a:prstGeom prst="rect">
              <a:avLst/>
            </a:prstGeom>
            <a:noFill/>
          </p:spPr>
          <p:txBody>
            <a:bodyPr wrap="square" rtlCol="0">
              <a:spAutoFit/>
            </a:bodyPr>
            <a:lstStyle/>
            <a:p>
              <a:pPr algn="ctr"/>
              <a:r>
                <a:rPr lang="en-US" sz="3750" b="1" dirty="0">
                  <a:solidFill>
                    <a:schemeClr val="bg1"/>
                  </a:solidFill>
                </a:rPr>
                <a:t>RESULTS</a:t>
              </a:r>
            </a:p>
          </p:txBody>
        </p:sp>
      </p:grpSp>
      <p:grpSp>
        <p:nvGrpSpPr>
          <p:cNvPr id="134" name="Group 133">
            <a:extLst>
              <a:ext uri="{FF2B5EF4-FFF2-40B4-BE49-F238E27FC236}">
                <a16:creationId xmlns:a16="http://schemas.microsoft.com/office/drawing/2014/main" id="{9CBE569C-19C8-334E-BB17-855FC284A12B}"/>
              </a:ext>
            </a:extLst>
          </p:cNvPr>
          <p:cNvGrpSpPr/>
          <p:nvPr/>
        </p:nvGrpSpPr>
        <p:grpSpPr>
          <a:xfrm>
            <a:off x="560084" y="29079962"/>
            <a:ext cx="9561214" cy="881884"/>
            <a:chOff x="1466304" y="7348126"/>
            <a:chExt cx="8285281" cy="761678"/>
          </a:xfrm>
        </p:grpSpPr>
        <p:sp>
          <p:nvSpPr>
            <p:cNvPr id="135" name="Rounded Rectangle 134">
              <a:extLst>
                <a:ext uri="{FF2B5EF4-FFF2-40B4-BE49-F238E27FC236}">
                  <a16:creationId xmlns:a16="http://schemas.microsoft.com/office/drawing/2014/main" id="{5E96AE88-54C1-4A42-B352-CD6A7CACF915}"/>
                </a:ext>
              </a:extLst>
            </p:cNvPr>
            <p:cNvSpPr/>
            <p:nvPr/>
          </p:nvSpPr>
          <p:spPr>
            <a:xfrm>
              <a:off x="1466304" y="7348126"/>
              <a:ext cx="8285281" cy="76167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36" name="TextBox 135">
              <a:extLst>
                <a:ext uri="{FF2B5EF4-FFF2-40B4-BE49-F238E27FC236}">
                  <a16:creationId xmlns:a16="http://schemas.microsoft.com/office/drawing/2014/main" id="{7AC124B3-7CAB-B449-A9F8-6B8BFAA5F06F}"/>
                </a:ext>
              </a:extLst>
            </p:cNvPr>
            <p:cNvSpPr txBox="1"/>
            <p:nvPr/>
          </p:nvSpPr>
          <p:spPr>
            <a:xfrm>
              <a:off x="2544709" y="7397106"/>
              <a:ext cx="5610160" cy="578169"/>
            </a:xfrm>
            <a:prstGeom prst="rect">
              <a:avLst/>
            </a:prstGeom>
            <a:noFill/>
          </p:spPr>
          <p:txBody>
            <a:bodyPr wrap="square" rtlCol="0">
              <a:spAutoFit/>
            </a:bodyPr>
            <a:lstStyle/>
            <a:p>
              <a:pPr algn="ctr"/>
              <a:r>
                <a:rPr lang="en-US" sz="3750" b="1" dirty="0">
                  <a:solidFill>
                    <a:schemeClr val="bg1"/>
                  </a:solidFill>
                </a:rPr>
                <a:t>METHODS</a:t>
              </a:r>
            </a:p>
          </p:txBody>
        </p:sp>
      </p:grpSp>
      <p:grpSp>
        <p:nvGrpSpPr>
          <p:cNvPr id="138" name="Group 137">
            <a:extLst>
              <a:ext uri="{FF2B5EF4-FFF2-40B4-BE49-F238E27FC236}">
                <a16:creationId xmlns:a16="http://schemas.microsoft.com/office/drawing/2014/main" id="{1FD1A7C4-4452-FD46-90EB-BE0C50DCCBCA}"/>
              </a:ext>
            </a:extLst>
          </p:cNvPr>
          <p:cNvGrpSpPr/>
          <p:nvPr/>
        </p:nvGrpSpPr>
        <p:grpSpPr>
          <a:xfrm>
            <a:off x="30787228" y="6552799"/>
            <a:ext cx="9911457" cy="964467"/>
            <a:chOff x="1466304" y="7348126"/>
            <a:chExt cx="8285281" cy="761678"/>
          </a:xfrm>
        </p:grpSpPr>
        <p:sp>
          <p:nvSpPr>
            <p:cNvPr id="139" name="Rounded Rectangle 138">
              <a:extLst>
                <a:ext uri="{FF2B5EF4-FFF2-40B4-BE49-F238E27FC236}">
                  <a16:creationId xmlns:a16="http://schemas.microsoft.com/office/drawing/2014/main" id="{58B87FEB-B34C-6D49-85D9-EAF4F4A989DE}"/>
                </a:ext>
              </a:extLst>
            </p:cNvPr>
            <p:cNvSpPr/>
            <p:nvPr/>
          </p:nvSpPr>
          <p:spPr>
            <a:xfrm>
              <a:off x="1466304" y="7348126"/>
              <a:ext cx="8285281" cy="76167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0" name="TextBox 139">
              <a:extLst>
                <a:ext uri="{FF2B5EF4-FFF2-40B4-BE49-F238E27FC236}">
                  <a16:creationId xmlns:a16="http://schemas.microsoft.com/office/drawing/2014/main" id="{A99E0BAC-6A3D-1045-8675-D5E2CD5FB595}"/>
                </a:ext>
              </a:extLst>
            </p:cNvPr>
            <p:cNvSpPr txBox="1"/>
            <p:nvPr/>
          </p:nvSpPr>
          <p:spPr>
            <a:xfrm>
              <a:off x="2741602" y="7444028"/>
              <a:ext cx="5610160" cy="528663"/>
            </a:xfrm>
            <a:prstGeom prst="rect">
              <a:avLst/>
            </a:prstGeom>
            <a:noFill/>
          </p:spPr>
          <p:txBody>
            <a:bodyPr wrap="square" rtlCol="0">
              <a:spAutoFit/>
            </a:bodyPr>
            <a:lstStyle/>
            <a:p>
              <a:pPr algn="ctr"/>
              <a:r>
                <a:rPr lang="en-US" sz="3750" b="1" dirty="0">
                  <a:solidFill>
                    <a:schemeClr val="bg1"/>
                  </a:solidFill>
                </a:rPr>
                <a:t>DISCUSSION</a:t>
              </a:r>
            </a:p>
          </p:txBody>
        </p:sp>
      </p:grpSp>
      <p:grpSp>
        <p:nvGrpSpPr>
          <p:cNvPr id="145" name="Group 144">
            <a:extLst>
              <a:ext uri="{FF2B5EF4-FFF2-40B4-BE49-F238E27FC236}">
                <a16:creationId xmlns:a16="http://schemas.microsoft.com/office/drawing/2014/main" id="{86D42386-56CF-6843-8B6A-7C7BF129672C}"/>
              </a:ext>
            </a:extLst>
          </p:cNvPr>
          <p:cNvGrpSpPr/>
          <p:nvPr/>
        </p:nvGrpSpPr>
        <p:grpSpPr>
          <a:xfrm>
            <a:off x="30861073" y="22783227"/>
            <a:ext cx="9725289" cy="940434"/>
            <a:chOff x="1466304" y="7348126"/>
            <a:chExt cx="8285281" cy="761678"/>
          </a:xfrm>
        </p:grpSpPr>
        <p:sp>
          <p:nvSpPr>
            <p:cNvPr id="146" name="Rounded Rectangle 145">
              <a:extLst>
                <a:ext uri="{FF2B5EF4-FFF2-40B4-BE49-F238E27FC236}">
                  <a16:creationId xmlns:a16="http://schemas.microsoft.com/office/drawing/2014/main" id="{EF8BD768-7AD1-0049-9439-87DB0D4DDC04}"/>
                </a:ext>
              </a:extLst>
            </p:cNvPr>
            <p:cNvSpPr/>
            <p:nvPr/>
          </p:nvSpPr>
          <p:spPr>
            <a:xfrm>
              <a:off x="1466304" y="7348126"/>
              <a:ext cx="8285281" cy="76167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7" name="TextBox 146">
              <a:extLst>
                <a:ext uri="{FF2B5EF4-FFF2-40B4-BE49-F238E27FC236}">
                  <a16:creationId xmlns:a16="http://schemas.microsoft.com/office/drawing/2014/main" id="{79D85231-66EA-7145-9B37-ADB1DCE0AA03}"/>
                </a:ext>
              </a:extLst>
            </p:cNvPr>
            <p:cNvSpPr txBox="1"/>
            <p:nvPr/>
          </p:nvSpPr>
          <p:spPr>
            <a:xfrm>
              <a:off x="2770273" y="7447730"/>
              <a:ext cx="5610160" cy="542173"/>
            </a:xfrm>
            <a:prstGeom prst="rect">
              <a:avLst/>
            </a:prstGeom>
            <a:noFill/>
          </p:spPr>
          <p:txBody>
            <a:bodyPr wrap="square" rtlCol="0">
              <a:spAutoFit/>
            </a:bodyPr>
            <a:lstStyle/>
            <a:p>
              <a:pPr algn="ctr"/>
              <a:r>
                <a:rPr lang="en-US" sz="3750" b="1" dirty="0">
                  <a:solidFill>
                    <a:schemeClr val="bg1"/>
                  </a:solidFill>
                </a:rPr>
                <a:t>FUTURE RESEARCH</a:t>
              </a:r>
            </a:p>
          </p:txBody>
        </p:sp>
      </p:grpSp>
      <p:sp>
        <p:nvSpPr>
          <p:cNvPr id="10" name="TextBox 9">
            <a:extLst>
              <a:ext uri="{FF2B5EF4-FFF2-40B4-BE49-F238E27FC236}">
                <a16:creationId xmlns:a16="http://schemas.microsoft.com/office/drawing/2014/main" id="{F5A21EAB-56A3-FF41-B6AC-3B9DC665B8FD}"/>
              </a:ext>
            </a:extLst>
          </p:cNvPr>
          <p:cNvSpPr txBox="1"/>
          <p:nvPr/>
        </p:nvSpPr>
        <p:spPr>
          <a:xfrm>
            <a:off x="11000731" y="12573028"/>
            <a:ext cx="4336546" cy="1823576"/>
          </a:xfrm>
          <a:prstGeom prst="rect">
            <a:avLst/>
          </a:prstGeom>
          <a:noFill/>
        </p:spPr>
        <p:txBody>
          <a:bodyPr wrap="square" rtlCol="0">
            <a:spAutoFit/>
          </a:bodyPr>
          <a:lstStyle/>
          <a:p>
            <a:r>
              <a:rPr lang="en-US" sz="2250" dirty="0"/>
              <a:t>Figure 3. Cartoon experimental design for canopy gap implementation. Points are sampling locations of  light and  chlorophyll-</a:t>
            </a:r>
            <a:r>
              <a:rPr lang="en-US" sz="2250" dirty="0">
                <a:sym typeface="Symbol" pitchFamily="2" charset="2"/>
              </a:rPr>
              <a:t>.</a:t>
            </a:r>
            <a:endParaRPr lang="en-US" sz="2250" dirty="0"/>
          </a:p>
        </p:txBody>
      </p:sp>
      <p:sp>
        <p:nvSpPr>
          <p:cNvPr id="16" name="TextBox 15">
            <a:extLst>
              <a:ext uri="{FF2B5EF4-FFF2-40B4-BE49-F238E27FC236}">
                <a16:creationId xmlns:a16="http://schemas.microsoft.com/office/drawing/2014/main" id="{30649E5E-B2E6-BC4B-B3AE-193A84EC10F9}"/>
              </a:ext>
            </a:extLst>
          </p:cNvPr>
          <p:cNvSpPr txBox="1"/>
          <p:nvPr/>
        </p:nvSpPr>
        <p:spPr>
          <a:xfrm>
            <a:off x="-20773263" y="17539944"/>
            <a:ext cx="9762774" cy="2169825"/>
          </a:xfrm>
          <a:prstGeom prst="rect">
            <a:avLst/>
          </a:prstGeom>
          <a:noFill/>
        </p:spPr>
        <p:txBody>
          <a:bodyPr wrap="square" rtlCol="0">
            <a:spAutoFit/>
          </a:bodyPr>
          <a:lstStyle/>
          <a:p>
            <a:pPr marL="642963" indent="-642963">
              <a:buFont typeface="Arial" panose="020B0604020202020204" pitchFamily="34" charset="0"/>
              <a:buChar char="•"/>
            </a:pPr>
            <a:r>
              <a:rPr lang="en-US" sz="4500" dirty="0"/>
              <a:t>Light limitation may be a key factor controlling benthic primary production in forested headwaters. </a:t>
            </a:r>
          </a:p>
        </p:txBody>
      </p:sp>
      <p:sp>
        <p:nvSpPr>
          <p:cNvPr id="18" name="TextBox 17">
            <a:extLst>
              <a:ext uri="{FF2B5EF4-FFF2-40B4-BE49-F238E27FC236}">
                <a16:creationId xmlns:a16="http://schemas.microsoft.com/office/drawing/2014/main" id="{69CD3AD6-C93E-1741-BED9-3E088BE45B15}"/>
              </a:ext>
            </a:extLst>
          </p:cNvPr>
          <p:cNvSpPr txBox="1"/>
          <p:nvPr/>
        </p:nvSpPr>
        <p:spPr>
          <a:xfrm>
            <a:off x="19309088" y="39554208"/>
            <a:ext cx="10638097" cy="784830"/>
          </a:xfrm>
          <a:prstGeom prst="rect">
            <a:avLst/>
          </a:prstGeom>
          <a:noFill/>
        </p:spPr>
        <p:txBody>
          <a:bodyPr wrap="square" rtlCol="0">
            <a:spAutoFit/>
          </a:bodyPr>
          <a:lstStyle/>
          <a:p>
            <a:r>
              <a:rPr lang="en-US" sz="2250" dirty="0"/>
              <a:t>Figure 7. Hemispherical photographs at meter 50 of the treatment reach taken in 2016 before the gap cut (left) and after in 2017 (right). </a:t>
            </a:r>
          </a:p>
        </p:txBody>
      </p:sp>
      <p:sp>
        <p:nvSpPr>
          <p:cNvPr id="20" name="TextBox 19">
            <a:extLst>
              <a:ext uri="{FF2B5EF4-FFF2-40B4-BE49-F238E27FC236}">
                <a16:creationId xmlns:a16="http://schemas.microsoft.com/office/drawing/2014/main" id="{6F247002-9AD8-E04F-BDBD-E9F9E9356275}"/>
              </a:ext>
            </a:extLst>
          </p:cNvPr>
          <p:cNvSpPr txBox="1"/>
          <p:nvPr/>
        </p:nvSpPr>
        <p:spPr>
          <a:xfrm>
            <a:off x="10798277" y="39159725"/>
            <a:ext cx="7765668" cy="1131079"/>
          </a:xfrm>
          <a:prstGeom prst="rect">
            <a:avLst/>
          </a:prstGeom>
          <a:noFill/>
        </p:spPr>
        <p:txBody>
          <a:bodyPr wrap="square" rtlCol="0">
            <a:spAutoFit/>
          </a:bodyPr>
          <a:lstStyle/>
          <a:p>
            <a:r>
              <a:rPr lang="en-US" sz="2250" dirty="0"/>
              <a:t>Figure 3. View from meter 25 of the treatment reach looking downstream into the gap the same day before (above) and after (below) the cut. Blue lines indicate the general stream location.</a:t>
            </a:r>
          </a:p>
        </p:txBody>
      </p:sp>
      <p:grpSp>
        <p:nvGrpSpPr>
          <p:cNvPr id="50" name="Group 49">
            <a:extLst>
              <a:ext uri="{FF2B5EF4-FFF2-40B4-BE49-F238E27FC236}">
                <a16:creationId xmlns:a16="http://schemas.microsoft.com/office/drawing/2014/main" id="{3B57D0B4-4482-2C4F-A892-7DF327D6B9B5}"/>
              </a:ext>
            </a:extLst>
          </p:cNvPr>
          <p:cNvGrpSpPr/>
          <p:nvPr/>
        </p:nvGrpSpPr>
        <p:grpSpPr>
          <a:xfrm>
            <a:off x="15364970" y="30708382"/>
            <a:ext cx="937777" cy="1927120"/>
            <a:chOff x="24021535" y="8810368"/>
            <a:chExt cx="741572" cy="1396313"/>
          </a:xfrm>
        </p:grpSpPr>
        <p:sp>
          <p:nvSpPr>
            <p:cNvPr id="43" name="Freeform 42">
              <a:extLst>
                <a:ext uri="{FF2B5EF4-FFF2-40B4-BE49-F238E27FC236}">
                  <a16:creationId xmlns:a16="http://schemas.microsoft.com/office/drawing/2014/main" id="{CCB74D6C-3C72-AD4C-BBDF-97C613263FB6}"/>
                </a:ext>
              </a:extLst>
            </p:cNvPr>
            <p:cNvSpPr/>
            <p:nvPr/>
          </p:nvSpPr>
          <p:spPr>
            <a:xfrm>
              <a:off x="24021535" y="8810368"/>
              <a:ext cx="543697" cy="1396313"/>
            </a:xfrm>
            <a:custGeom>
              <a:avLst/>
              <a:gdLst>
                <a:gd name="connsiteX0" fmla="*/ 135924 w 543697"/>
                <a:gd name="connsiteY0" fmla="*/ 1396313 h 1396313"/>
                <a:gd name="connsiteX1" fmla="*/ 172995 w 543697"/>
                <a:gd name="connsiteY1" fmla="*/ 1309816 h 1396313"/>
                <a:gd name="connsiteX2" fmla="*/ 197708 w 543697"/>
                <a:gd name="connsiteY2" fmla="*/ 1136821 h 1396313"/>
                <a:gd name="connsiteX3" fmla="*/ 111211 w 543697"/>
                <a:gd name="connsiteY3" fmla="*/ 939113 h 1396313"/>
                <a:gd name="connsiteX4" fmla="*/ 12357 w 543697"/>
                <a:gd name="connsiteY4" fmla="*/ 827902 h 1396313"/>
                <a:gd name="connsiteX5" fmla="*/ 0 w 543697"/>
                <a:gd name="connsiteY5" fmla="*/ 790832 h 1396313"/>
                <a:gd name="connsiteX6" fmla="*/ 24714 w 543697"/>
                <a:gd name="connsiteY6" fmla="*/ 691978 h 1396313"/>
                <a:gd name="connsiteX7" fmla="*/ 111211 w 543697"/>
                <a:gd name="connsiteY7" fmla="*/ 580767 h 1396313"/>
                <a:gd name="connsiteX8" fmla="*/ 148281 w 543697"/>
                <a:gd name="connsiteY8" fmla="*/ 556054 h 1396313"/>
                <a:gd name="connsiteX9" fmla="*/ 172995 w 543697"/>
                <a:gd name="connsiteY9" fmla="*/ 518983 h 1396313"/>
                <a:gd name="connsiteX10" fmla="*/ 210065 w 543697"/>
                <a:gd name="connsiteY10" fmla="*/ 506627 h 1396313"/>
                <a:gd name="connsiteX11" fmla="*/ 284206 w 543697"/>
                <a:gd name="connsiteY11" fmla="*/ 457200 h 1396313"/>
                <a:gd name="connsiteX12" fmla="*/ 321276 w 543697"/>
                <a:gd name="connsiteY12" fmla="*/ 420129 h 1396313"/>
                <a:gd name="connsiteX13" fmla="*/ 395416 w 543697"/>
                <a:gd name="connsiteY13" fmla="*/ 370702 h 1396313"/>
                <a:gd name="connsiteX14" fmla="*/ 457200 w 543697"/>
                <a:gd name="connsiteY14" fmla="*/ 259491 h 1396313"/>
                <a:gd name="connsiteX15" fmla="*/ 469557 w 543697"/>
                <a:gd name="connsiteY15" fmla="*/ 86497 h 1396313"/>
                <a:gd name="connsiteX16" fmla="*/ 531341 w 543697"/>
                <a:gd name="connsiteY16" fmla="*/ 24713 h 1396313"/>
                <a:gd name="connsiteX17" fmla="*/ 543697 w 543697"/>
                <a:gd name="connsiteY17" fmla="*/ 0 h 139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697" h="1396313">
                  <a:moveTo>
                    <a:pt x="135924" y="1396313"/>
                  </a:moveTo>
                  <a:cubicBezTo>
                    <a:pt x="148281" y="1367481"/>
                    <a:pt x="165729" y="1340332"/>
                    <a:pt x="172995" y="1309816"/>
                  </a:cubicBezTo>
                  <a:cubicBezTo>
                    <a:pt x="186487" y="1253150"/>
                    <a:pt x="197708" y="1136821"/>
                    <a:pt x="197708" y="1136821"/>
                  </a:cubicBezTo>
                  <a:cubicBezTo>
                    <a:pt x="180117" y="1066460"/>
                    <a:pt x="165023" y="992924"/>
                    <a:pt x="111211" y="939113"/>
                  </a:cubicBezTo>
                  <a:cubicBezTo>
                    <a:pt x="78454" y="906357"/>
                    <a:pt x="34409" y="872007"/>
                    <a:pt x="12357" y="827902"/>
                  </a:cubicBezTo>
                  <a:cubicBezTo>
                    <a:pt x="6532" y="816252"/>
                    <a:pt x="4119" y="803189"/>
                    <a:pt x="0" y="790832"/>
                  </a:cubicBezTo>
                  <a:cubicBezTo>
                    <a:pt x="3424" y="773713"/>
                    <a:pt x="12839" y="713352"/>
                    <a:pt x="24714" y="691978"/>
                  </a:cubicBezTo>
                  <a:cubicBezTo>
                    <a:pt x="48469" y="649219"/>
                    <a:pt x="73945" y="611821"/>
                    <a:pt x="111211" y="580767"/>
                  </a:cubicBezTo>
                  <a:cubicBezTo>
                    <a:pt x="122620" y="571260"/>
                    <a:pt x="135924" y="564292"/>
                    <a:pt x="148281" y="556054"/>
                  </a:cubicBezTo>
                  <a:cubicBezTo>
                    <a:pt x="156519" y="543697"/>
                    <a:pt x="161398" y="528260"/>
                    <a:pt x="172995" y="518983"/>
                  </a:cubicBezTo>
                  <a:cubicBezTo>
                    <a:pt x="183166" y="510846"/>
                    <a:pt x="198679" y="512952"/>
                    <a:pt x="210065" y="506627"/>
                  </a:cubicBezTo>
                  <a:cubicBezTo>
                    <a:pt x="236029" y="492203"/>
                    <a:pt x="263204" y="478203"/>
                    <a:pt x="284206" y="457200"/>
                  </a:cubicBezTo>
                  <a:cubicBezTo>
                    <a:pt x="296563" y="444843"/>
                    <a:pt x="307482" y="430858"/>
                    <a:pt x="321276" y="420129"/>
                  </a:cubicBezTo>
                  <a:cubicBezTo>
                    <a:pt x="344721" y="401894"/>
                    <a:pt x="395416" y="370702"/>
                    <a:pt x="395416" y="370702"/>
                  </a:cubicBezTo>
                  <a:cubicBezTo>
                    <a:pt x="452068" y="285724"/>
                    <a:pt x="435450" y="324740"/>
                    <a:pt x="457200" y="259491"/>
                  </a:cubicBezTo>
                  <a:cubicBezTo>
                    <a:pt x="461319" y="201826"/>
                    <a:pt x="459510" y="143429"/>
                    <a:pt x="469557" y="86497"/>
                  </a:cubicBezTo>
                  <a:cubicBezTo>
                    <a:pt x="476618" y="46485"/>
                    <a:pt x="507804" y="48250"/>
                    <a:pt x="531341" y="24713"/>
                  </a:cubicBezTo>
                  <a:cubicBezTo>
                    <a:pt x="537853" y="18201"/>
                    <a:pt x="539578" y="8238"/>
                    <a:pt x="543697" y="0"/>
                  </a:cubicBez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44" name="Freeform 43">
              <a:extLst>
                <a:ext uri="{FF2B5EF4-FFF2-40B4-BE49-F238E27FC236}">
                  <a16:creationId xmlns:a16="http://schemas.microsoft.com/office/drawing/2014/main" id="{6C1C4FFA-882A-1F48-BFC4-7125177EE78B}"/>
                </a:ext>
              </a:extLst>
            </p:cNvPr>
            <p:cNvSpPr/>
            <p:nvPr/>
          </p:nvSpPr>
          <p:spPr>
            <a:xfrm>
              <a:off x="24330454" y="8933935"/>
              <a:ext cx="432653" cy="1260389"/>
            </a:xfrm>
            <a:custGeom>
              <a:avLst/>
              <a:gdLst>
                <a:gd name="connsiteX0" fmla="*/ 420130 w 432653"/>
                <a:gd name="connsiteY0" fmla="*/ 1260389 h 1260389"/>
                <a:gd name="connsiteX1" fmla="*/ 420130 w 432653"/>
                <a:gd name="connsiteY1" fmla="*/ 1087395 h 1260389"/>
                <a:gd name="connsiteX2" fmla="*/ 395416 w 432653"/>
                <a:gd name="connsiteY2" fmla="*/ 1013254 h 1260389"/>
                <a:gd name="connsiteX3" fmla="*/ 345989 w 432653"/>
                <a:gd name="connsiteY3" fmla="*/ 939114 h 1260389"/>
                <a:gd name="connsiteX4" fmla="*/ 271849 w 432653"/>
                <a:gd name="connsiteY4" fmla="*/ 877330 h 1260389"/>
                <a:gd name="connsiteX5" fmla="*/ 197708 w 432653"/>
                <a:gd name="connsiteY5" fmla="*/ 827903 h 1260389"/>
                <a:gd name="connsiteX6" fmla="*/ 160638 w 432653"/>
                <a:gd name="connsiteY6" fmla="*/ 803189 h 1260389"/>
                <a:gd name="connsiteX7" fmla="*/ 123568 w 432653"/>
                <a:gd name="connsiteY7" fmla="*/ 778476 h 1260389"/>
                <a:gd name="connsiteX8" fmla="*/ 98854 w 432653"/>
                <a:gd name="connsiteY8" fmla="*/ 741406 h 1260389"/>
                <a:gd name="connsiteX9" fmla="*/ 61784 w 432653"/>
                <a:gd name="connsiteY9" fmla="*/ 729049 h 1260389"/>
                <a:gd name="connsiteX10" fmla="*/ 0 w 432653"/>
                <a:gd name="connsiteY10" fmla="*/ 617838 h 1260389"/>
                <a:gd name="connsiteX11" fmla="*/ 37070 w 432653"/>
                <a:gd name="connsiteY11" fmla="*/ 543697 h 1260389"/>
                <a:gd name="connsiteX12" fmla="*/ 74141 w 432653"/>
                <a:gd name="connsiteY12" fmla="*/ 518984 h 1260389"/>
                <a:gd name="connsiteX13" fmla="*/ 123568 w 432653"/>
                <a:gd name="connsiteY13" fmla="*/ 457200 h 1260389"/>
                <a:gd name="connsiteX14" fmla="*/ 135924 w 432653"/>
                <a:gd name="connsiteY14" fmla="*/ 420130 h 1260389"/>
                <a:gd name="connsiteX15" fmla="*/ 160638 w 432653"/>
                <a:gd name="connsiteY15" fmla="*/ 383060 h 1260389"/>
                <a:gd name="connsiteX16" fmla="*/ 172995 w 432653"/>
                <a:gd name="connsiteY16" fmla="*/ 345989 h 1260389"/>
                <a:gd name="connsiteX17" fmla="*/ 185351 w 432653"/>
                <a:gd name="connsiteY17" fmla="*/ 210065 h 1260389"/>
                <a:gd name="connsiteX18" fmla="*/ 222422 w 432653"/>
                <a:gd name="connsiteY18" fmla="*/ 185351 h 1260389"/>
                <a:gd name="connsiteX19" fmla="*/ 271849 w 432653"/>
                <a:gd name="connsiteY19" fmla="*/ 111211 h 1260389"/>
                <a:gd name="connsiteX20" fmla="*/ 247135 w 432653"/>
                <a:gd name="connsiteY20" fmla="*/ 37070 h 1260389"/>
                <a:gd name="connsiteX21" fmla="*/ 271849 w 432653"/>
                <a:gd name="connsiteY21" fmla="*/ 0 h 1260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2653" h="1260389">
                  <a:moveTo>
                    <a:pt x="420130" y="1260389"/>
                  </a:moveTo>
                  <a:cubicBezTo>
                    <a:pt x="432729" y="1172196"/>
                    <a:pt x="440483" y="1175588"/>
                    <a:pt x="420130" y="1087395"/>
                  </a:cubicBezTo>
                  <a:cubicBezTo>
                    <a:pt x="414272" y="1062012"/>
                    <a:pt x="409866" y="1034929"/>
                    <a:pt x="395416" y="1013254"/>
                  </a:cubicBezTo>
                  <a:cubicBezTo>
                    <a:pt x="378940" y="988541"/>
                    <a:pt x="370702" y="955590"/>
                    <a:pt x="345989" y="939114"/>
                  </a:cubicBezTo>
                  <a:cubicBezTo>
                    <a:pt x="213505" y="850789"/>
                    <a:pt x="414583" y="988345"/>
                    <a:pt x="271849" y="877330"/>
                  </a:cubicBezTo>
                  <a:cubicBezTo>
                    <a:pt x="248404" y="859095"/>
                    <a:pt x="222422" y="844379"/>
                    <a:pt x="197708" y="827903"/>
                  </a:cubicBezTo>
                  <a:lnTo>
                    <a:pt x="160638" y="803189"/>
                  </a:lnTo>
                  <a:lnTo>
                    <a:pt x="123568" y="778476"/>
                  </a:lnTo>
                  <a:cubicBezTo>
                    <a:pt x="115330" y="766119"/>
                    <a:pt x="110451" y="750683"/>
                    <a:pt x="98854" y="741406"/>
                  </a:cubicBezTo>
                  <a:cubicBezTo>
                    <a:pt x="88683" y="733269"/>
                    <a:pt x="70994" y="738259"/>
                    <a:pt x="61784" y="729049"/>
                  </a:cubicBezTo>
                  <a:cubicBezTo>
                    <a:pt x="19296" y="686560"/>
                    <a:pt x="15539" y="664453"/>
                    <a:pt x="0" y="617838"/>
                  </a:cubicBezTo>
                  <a:cubicBezTo>
                    <a:pt x="10050" y="587690"/>
                    <a:pt x="13118" y="567649"/>
                    <a:pt x="37070" y="543697"/>
                  </a:cubicBezTo>
                  <a:cubicBezTo>
                    <a:pt x="47571" y="533196"/>
                    <a:pt x="61784" y="527222"/>
                    <a:pt x="74141" y="518984"/>
                  </a:cubicBezTo>
                  <a:cubicBezTo>
                    <a:pt x="105198" y="425809"/>
                    <a:pt x="59691" y="537046"/>
                    <a:pt x="123568" y="457200"/>
                  </a:cubicBezTo>
                  <a:cubicBezTo>
                    <a:pt x="131705" y="447029"/>
                    <a:pt x="130099" y="431780"/>
                    <a:pt x="135924" y="420130"/>
                  </a:cubicBezTo>
                  <a:cubicBezTo>
                    <a:pt x="142566" y="406847"/>
                    <a:pt x="152400" y="395417"/>
                    <a:pt x="160638" y="383060"/>
                  </a:cubicBezTo>
                  <a:cubicBezTo>
                    <a:pt x="164757" y="370703"/>
                    <a:pt x="171153" y="358884"/>
                    <a:pt x="172995" y="345989"/>
                  </a:cubicBezTo>
                  <a:cubicBezTo>
                    <a:pt x="179429" y="300951"/>
                    <a:pt x="171972" y="253548"/>
                    <a:pt x="185351" y="210065"/>
                  </a:cubicBezTo>
                  <a:cubicBezTo>
                    <a:pt x="189719" y="195870"/>
                    <a:pt x="210065" y="193589"/>
                    <a:pt x="222422" y="185351"/>
                  </a:cubicBezTo>
                  <a:cubicBezTo>
                    <a:pt x="238898" y="160638"/>
                    <a:pt x="281242" y="139389"/>
                    <a:pt x="271849" y="111211"/>
                  </a:cubicBezTo>
                  <a:lnTo>
                    <a:pt x="247135" y="37070"/>
                  </a:lnTo>
                  <a:lnTo>
                    <a:pt x="271849" y="0"/>
                  </a:ln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grpSp>
      <p:grpSp>
        <p:nvGrpSpPr>
          <p:cNvPr id="5" name="Group 4">
            <a:extLst>
              <a:ext uri="{FF2B5EF4-FFF2-40B4-BE49-F238E27FC236}">
                <a16:creationId xmlns:a16="http://schemas.microsoft.com/office/drawing/2014/main" id="{AC5B6885-6372-F547-A11B-FC3A1B05C4DC}"/>
              </a:ext>
            </a:extLst>
          </p:cNvPr>
          <p:cNvGrpSpPr/>
          <p:nvPr/>
        </p:nvGrpSpPr>
        <p:grpSpPr>
          <a:xfrm>
            <a:off x="10864150" y="32618447"/>
            <a:ext cx="7551042" cy="6356051"/>
            <a:chOff x="23741531" y="24336207"/>
            <a:chExt cx="8335716" cy="6225501"/>
          </a:xfrm>
        </p:grpSpPr>
        <p:pic>
          <p:nvPicPr>
            <p:cNvPr id="367" name="Picture 366">
              <a:extLst>
                <a:ext uri="{FF2B5EF4-FFF2-40B4-BE49-F238E27FC236}">
                  <a16:creationId xmlns:a16="http://schemas.microsoft.com/office/drawing/2014/main" id="{7CA4FC96-39B0-9448-9395-595609F51AD4}"/>
                </a:ext>
              </a:extLst>
            </p:cNvPr>
            <p:cNvPicPr>
              <a:picLocks noChangeAspect="1"/>
            </p:cNvPicPr>
            <p:nvPr/>
          </p:nvPicPr>
          <p:blipFill>
            <a:blip r:embed="rId12"/>
            <a:stretch>
              <a:fillRect/>
            </a:stretch>
          </p:blipFill>
          <p:spPr>
            <a:xfrm>
              <a:off x="23741531" y="24336207"/>
              <a:ext cx="8335716" cy="6225501"/>
            </a:xfrm>
            <a:prstGeom prst="rect">
              <a:avLst/>
            </a:prstGeom>
            <a:ln>
              <a:solidFill>
                <a:schemeClr val="bg1"/>
              </a:solidFill>
            </a:ln>
          </p:spPr>
        </p:pic>
        <p:sp>
          <p:nvSpPr>
            <p:cNvPr id="222" name="Freeform 221">
              <a:extLst>
                <a:ext uri="{FF2B5EF4-FFF2-40B4-BE49-F238E27FC236}">
                  <a16:creationId xmlns:a16="http://schemas.microsoft.com/office/drawing/2014/main" id="{8C26C650-9B71-BE4B-ADA0-8DE03F8C5709}"/>
                </a:ext>
              </a:extLst>
            </p:cNvPr>
            <p:cNvSpPr/>
            <p:nvPr/>
          </p:nvSpPr>
          <p:spPr>
            <a:xfrm>
              <a:off x="29018514" y="28532496"/>
              <a:ext cx="914185" cy="1994804"/>
            </a:xfrm>
            <a:custGeom>
              <a:avLst/>
              <a:gdLst>
                <a:gd name="connsiteX0" fmla="*/ 135924 w 543697"/>
                <a:gd name="connsiteY0" fmla="*/ 1396313 h 1396313"/>
                <a:gd name="connsiteX1" fmla="*/ 172995 w 543697"/>
                <a:gd name="connsiteY1" fmla="*/ 1309816 h 1396313"/>
                <a:gd name="connsiteX2" fmla="*/ 197708 w 543697"/>
                <a:gd name="connsiteY2" fmla="*/ 1136821 h 1396313"/>
                <a:gd name="connsiteX3" fmla="*/ 111211 w 543697"/>
                <a:gd name="connsiteY3" fmla="*/ 939113 h 1396313"/>
                <a:gd name="connsiteX4" fmla="*/ 12357 w 543697"/>
                <a:gd name="connsiteY4" fmla="*/ 827902 h 1396313"/>
                <a:gd name="connsiteX5" fmla="*/ 0 w 543697"/>
                <a:gd name="connsiteY5" fmla="*/ 790832 h 1396313"/>
                <a:gd name="connsiteX6" fmla="*/ 24714 w 543697"/>
                <a:gd name="connsiteY6" fmla="*/ 691978 h 1396313"/>
                <a:gd name="connsiteX7" fmla="*/ 111211 w 543697"/>
                <a:gd name="connsiteY7" fmla="*/ 580767 h 1396313"/>
                <a:gd name="connsiteX8" fmla="*/ 148281 w 543697"/>
                <a:gd name="connsiteY8" fmla="*/ 556054 h 1396313"/>
                <a:gd name="connsiteX9" fmla="*/ 172995 w 543697"/>
                <a:gd name="connsiteY9" fmla="*/ 518983 h 1396313"/>
                <a:gd name="connsiteX10" fmla="*/ 210065 w 543697"/>
                <a:gd name="connsiteY10" fmla="*/ 506627 h 1396313"/>
                <a:gd name="connsiteX11" fmla="*/ 284206 w 543697"/>
                <a:gd name="connsiteY11" fmla="*/ 457200 h 1396313"/>
                <a:gd name="connsiteX12" fmla="*/ 321276 w 543697"/>
                <a:gd name="connsiteY12" fmla="*/ 420129 h 1396313"/>
                <a:gd name="connsiteX13" fmla="*/ 395416 w 543697"/>
                <a:gd name="connsiteY13" fmla="*/ 370702 h 1396313"/>
                <a:gd name="connsiteX14" fmla="*/ 457200 w 543697"/>
                <a:gd name="connsiteY14" fmla="*/ 259491 h 1396313"/>
                <a:gd name="connsiteX15" fmla="*/ 469557 w 543697"/>
                <a:gd name="connsiteY15" fmla="*/ 86497 h 1396313"/>
                <a:gd name="connsiteX16" fmla="*/ 531341 w 543697"/>
                <a:gd name="connsiteY16" fmla="*/ 24713 h 1396313"/>
                <a:gd name="connsiteX17" fmla="*/ 543697 w 543697"/>
                <a:gd name="connsiteY17" fmla="*/ 0 h 139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697" h="1396313">
                  <a:moveTo>
                    <a:pt x="135924" y="1396313"/>
                  </a:moveTo>
                  <a:cubicBezTo>
                    <a:pt x="148281" y="1367481"/>
                    <a:pt x="165729" y="1340332"/>
                    <a:pt x="172995" y="1309816"/>
                  </a:cubicBezTo>
                  <a:cubicBezTo>
                    <a:pt x="186487" y="1253150"/>
                    <a:pt x="197708" y="1136821"/>
                    <a:pt x="197708" y="1136821"/>
                  </a:cubicBezTo>
                  <a:cubicBezTo>
                    <a:pt x="180117" y="1066460"/>
                    <a:pt x="165023" y="992924"/>
                    <a:pt x="111211" y="939113"/>
                  </a:cubicBezTo>
                  <a:cubicBezTo>
                    <a:pt x="78454" y="906357"/>
                    <a:pt x="34409" y="872007"/>
                    <a:pt x="12357" y="827902"/>
                  </a:cubicBezTo>
                  <a:cubicBezTo>
                    <a:pt x="6532" y="816252"/>
                    <a:pt x="4119" y="803189"/>
                    <a:pt x="0" y="790832"/>
                  </a:cubicBezTo>
                  <a:cubicBezTo>
                    <a:pt x="3424" y="773713"/>
                    <a:pt x="12839" y="713352"/>
                    <a:pt x="24714" y="691978"/>
                  </a:cubicBezTo>
                  <a:cubicBezTo>
                    <a:pt x="48469" y="649219"/>
                    <a:pt x="73945" y="611821"/>
                    <a:pt x="111211" y="580767"/>
                  </a:cubicBezTo>
                  <a:cubicBezTo>
                    <a:pt x="122620" y="571260"/>
                    <a:pt x="135924" y="564292"/>
                    <a:pt x="148281" y="556054"/>
                  </a:cubicBezTo>
                  <a:cubicBezTo>
                    <a:pt x="156519" y="543697"/>
                    <a:pt x="161398" y="528260"/>
                    <a:pt x="172995" y="518983"/>
                  </a:cubicBezTo>
                  <a:cubicBezTo>
                    <a:pt x="183166" y="510846"/>
                    <a:pt x="198679" y="512952"/>
                    <a:pt x="210065" y="506627"/>
                  </a:cubicBezTo>
                  <a:cubicBezTo>
                    <a:pt x="236029" y="492203"/>
                    <a:pt x="263204" y="478203"/>
                    <a:pt x="284206" y="457200"/>
                  </a:cubicBezTo>
                  <a:cubicBezTo>
                    <a:pt x="296563" y="444843"/>
                    <a:pt x="307482" y="430858"/>
                    <a:pt x="321276" y="420129"/>
                  </a:cubicBezTo>
                  <a:cubicBezTo>
                    <a:pt x="344721" y="401894"/>
                    <a:pt x="395416" y="370702"/>
                    <a:pt x="395416" y="370702"/>
                  </a:cubicBezTo>
                  <a:cubicBezTo>
                    <a:pt x="452068" y="285724"/>
                    <a:pt x="435450" y="324740"/>
                    <a:pt x="457200" y="259491"/>
                  </a:cubicBezTo>
                  <a:cubicBezTo>
                    <a:pt x="461319" y="201826"/>
                    <a:pt x="459510" y="143429"/>
                    <a:pt x="469557" y="86497"/>
                  </a:cubicBezTo>
                  <a:cubicBezTo>
                    <a:pt x="476618" y="46485"/>
                    <a:pt x="507804" y="48250"/>
                    <a:pt x="531341" y="24713"/>
                  </a:cubicBezTo>
                  <a:cubicBezTo>
                    <a:pt x="537853" y="18201"/>
                    <a:pt x="539578" y="8238"/>
                    <a:pt x="543697" y="0"/>
                  </a:cubicBez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223" name="Freeform 222">
              <a:extLst>
                <a:ext uri="{FF2B5EF4-FFF2-40B4-BE49-F238E27FC236}">
                  <a16:creationId xmlns:a16="http://schemas.microsoft.com/office/drawing/2014/main" id="{E3189E0F-2936-E444-B0E8-E7B394752D99}"/>
                </a:ext>
              </a:extLst>
            </p:cNvPr>
            <p:cNvSpPr/>
            <p:nvPr/>
          </p:nvSpPr>
          <p:spPr>
            <a:xfrm>
              <a:off x="29506320" y="28707956"/>
              <a:ext cx="727474" cy="1800620"/>
            </a:xfrm>
            <a:custGeom>
              <a:avLst/>
              <a:gdLst>
                <a:gd name="connsiteX0" fmla="*/ 420130 w 432653"/>
                <a:gd name="connsiteY0" fmla="*/ 1260389 h 1260389"/>
                <a:gd name="connsiteX1" fmla="*/ 420130 w 432653"/>
                <a:gd name="connsiteY1" fmla="*/ 1087395 h 1260389"/>
                <a:gd name="connsiteX2" fmla="*/ 395416 w 432653"/>
                <a:gd name="connsiteY2" fmla="*/ 1013254 h 1260389"/>
                <a:gd name="connsiteX3" fmla="*/ 345989 w 432653"/>
                <a:gd name="connsiteY3" fmla="*/ 939114 h 1260389"/>
                <a:gd name="connsiteX4" fmla="*/ 271849 w 432653"/>
                <a:gd name="connsiteY4" fmla="*/ 877330 h 1260389"/>
                <a:gd name="connsiteX5" fmla="*/ 197708 w 432653"/>
                <a:gd name="connsiteY5" fmla="*/ 827903 h 1260389"/>
                <a:gd name="connsiteX6" fmla="*/ 160638 w 432653"/>
                <a:gd name="connsiteY6" fmla="*/ 803189 h 1260389"/>
                <a:gd name="connsiteX7" fmla="*/ 123568 w 432653"/>
                <a:gd name="connsiteY7" fmla="*/ 778476 h 1260389"/>
                <a:gd name="connsiteX8" fmla="*/ 98854 w 432653"/>
                <a:gd name="connsiteY8" fmla="*/ 741406 h 1260389"/>
                <a:gd name="connsiteX9" fmla="*/ 61784 w 432653"/>
                <a:gd name="connsiteY9" fmla="*/ 729049 h 1260389"/>
                <a:gd name="connsiteX10" fmla="*/ 0 w 432653"/>
                <a:gd name="connsiteY10" fmla="*/ 617838 h 1260389"/>
                <a:gd name="connsiteX11" fmla="*/ 37070 w 432653"/>
                <a:gd name="connsiteY11" fmla="*/ 543697 h 1260389"/>
                <a:gd name="connsiteX12" fmla="*/ 74141 w 432653"/>
                <a:gd name="connsiteY12" fmla="*/ 518984 h 1260389"/>
                <a:gd name="connsiteX13" fmla="*/ 123568 w 432653"/>
                <a:gd name="connsiteY13" fmla="*/ 457200 h 1260389"/>
                <a:gd name="connsiteX14" fmla="*/ 135924 w 432653"/>
                <a:gd name="connsiteY14" fmla="*/ 420130 h 1260389"/>
                <a:gd name="connsiteX15" fmla="*/ 160638 w 432653"/>
                <a:gd name="connsiteY15" fmla="*/ 383060 h 1260389"/>
                <a:gd name="connsiteX16" fmla="*/ 172995 w 432653"/>
                <a:gd name="connsiteY16" fmla="*/ 345989 h 1260389"/>
                <a:gd name="connsiteX17" fmla="*/ 185351 w 432653"/>
                <a:gd name="connsiteY17" fmla="*/ 210065 h 1260389"/>
                <a:gd name="connsiteX18" fmla="*/ 222422 w 432653"/>
                <a:gd name="connsiteY18" fmla="*/ 185351 h 1260389"/>
                <a:gd name="connsiteX19" fmla="*/ 271849 w 432653"/>
                <a:gd name="connsiteY19" fmla="*/ 111211 h 1260389"/>
                <a:gd name="connsiteX20" fmla="*/ 247135 w 432653"/>
                <a:gd name="connsiteY20" fmla="*/ 37070 h 1260389"/>
                <a:gd name="connsiteX21" fmla="*/ 271849 w 432653"/>
                <a:gd name="connsiteY21" fmla="*/ 0 h 1260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2653" h="1260389">
                  <a:moveTo>
                    <a:pt x="420130" y="1260389"/>
                  </a:moveTo>
                  <a:cubicBezTo>
                    <a:pt x="432729" y="1172196"/>
                    <a:pt x="440483" y="1175588"/>
                    <a:pt x="420130" y="1087395"/>
                  </a:cubicBezTo>
                  <a:cubicBezTo>
                    <a:pt x="414272" y="1062012"/>
                    <a:pt x="409866" y="1034929"/>
                    <a:pt x="395416" y="1013254"/>
                  </a:cubicBezTo>
                  <a:cubicBezTo>
                    <a:pt x="378940" y="988541"/>
                    <a:pt x="370702" y="955590"/>
                    <a:pt x="345989" y="939114"/>
                  </a:cubicBezTo>
                  <a:cubicBezTo>
                    <a:pt x="213505" y="850789"/>
                    <a:pt x="414583" y="988345"/>
                    <a:pt x="271849" y="877330"/>
                  </a:cubicBezTo>
                  <a:cubicBezTo>
                    <a:pt x="248404" y="859095"/>
                    <a:pt x="222422" y="844379"/>
                    <a:pt x="197708" y="827903"/>
                  </a:cubicBezTo>
                  <a:lnTo>
                    <a:pt x="160638" y="803189"/>
                  </a:lnTo>
                  <a:lnTo>
                    <a:pt x="123568" y="778476"/>
                  </a:lnTo>
                  <a:cubicBezTo>
                    <a:pt x="115330" y="766119"/>
                    <a:pt x="110451" y="750683"/>
                    <a:pt x="98854" y="741406"/>
                  </a:cubicBezTo>
                  <a:cubicBezTo>
                    <a:pt x="88683" y="733269"/>
                    <a:pt x="70994" y="738259"/>
                    <a:pt x="61784" y="729049"/>
                  </a:cubicBezTo>
                  <a:cubicBezTo>
                    <a:pt x="19296" y="686560"/>
                    <a:pt x="15539" y="664453"/>
                    <a:pt x="0" y="617838"/>
                  </a:cubicBezTo>
                  <a:cubicBezTo>
                    <a:pt x="10050" y="587690"/>
                    <a:pt x="13118" y="567649"/>
                    <a:pt x="37070" y="543697"/>
                  </a:cubicBezTo>
                  <a:cubicBezTo>
                    <a:pt x="47571" y="533196"/>
                    <a:pt x="61784" y="527222"/>
                    <a:pt x="74141" y="518984"/>
                  </a:cubicBezTo>
                  <a:cubicBezTo>
                    <a:pt x="105198" y="425809"/>
                    <a:pt x="59691" y="537046"/>
                    <a:pt x="123568" y="457200"/>
                  </a:cubicBezTo>
                  <a:cubicBezTo>
                    <a:pt x="131705" y="447029"/>
                    <a:pt x="130099" y="431780"/>
                    <a:pt x="135924" y="420130"/>
                  </a:cubicBezTo>
                  <a:cubicBezTo>
                    <a:pt x="142566" y="406847"/>
                    <a:pt x="152400" y="395417"/>
                    <a:pt x="160638" y="383060"/>
                  </a:cubicBezTo>
                  <a:cubicBezTo>
                    <a:pt x="164757" y="370703"/>
                    <a:pt x="171153" y="358884"/>
                    <a:pt x="172995" y="345989"/>
                  </a:cubicBezTo>
                  <a:cubicBezTo>
                    <a:pt x="179429" y="300951"/>
                    <a:pt x="171972" y="253548"/>
                    <a:pt x="185351" y="210065"/>
                  </a:cubicBezTo>
                  <a:cubicBezTo>
                    <a:pt x="189719" y="195870"/>
                    <a:pt x="210065" y="193589"/>
                    <a:pt x="222422" y="185351"/>
                  </a:cubicBezTo>
                  <a:cubicBezTo>
                    <a:pt x="238898" y="160638"/>
                    <a:pt x="281242" y="139389"/>
                    <a:pt x="271849" y="111211"/>
                  </a:cubicBezTo>
                  <a:lnTo>
                    <a:pt x="247135" y="37070"/>
                  </a:lnTo>
                  <a:lnTo>
                    <a:pt x="271849" y="0"/>
                  </a:ln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grpSp>
      <p:grpSp>
        <p:nvGrpSpPr>
          <p:cNvPr id="233" name="Group 232">
            <a:extLst>
              <a:ext uri="{FF2B5EF4-FFF2-40B4-BE49-F238E27FC236}">
                <a16:creationId xmlns:a16="http://schemas.microsoft.com/office/drawing/2014/main" id="{78054D79-B927-054E-BD5D-75D1BB39D438}"/>
              </a:ext>
            </a:extLst>
          </p:cNvPr>
          <p:cNvGrpSpPr/>
          <p:nvPr/>
        </p:nvGrpSpPr>
        <p:grpSpPr>
          <a:xfrm>
            <a:off x="21532518" y="20054424"/>
            <a:ext cx="6301834" cy="689916"/>
            <a:chOff x="1466304" y="7169635"/>
            <a:chExt cx="8285281" cy="1039791"/>
          </a:xfrm>
          <a:solidFill>
            <a:srgbClr val="288099"/>
          </a:solidFill>
        </p:grpSpPr>
        <p:sp>
          <p:nvSpPr>
            <p:cNvPr id="236" name="Rounded Rectangle 235">
              <a:extLst>
                <a:ext uri="{FF2B5EF4-FFF2-40B4-BE49-F238E27FC236}">
                  <a16:creationId xmlns:a16="http://schemas.microsoft.com/office/drawing/2014/main" id="{D80D4681-5B6D-6F45-833F-1B1A530E44E1}"/>
                </a:ext>
              </a:extLst>
            </p:cNvPr>
            <p:cNvSpPr/>
            <p:nvPr/>
          </p:nvSpPr>
          <p:spPr>
            <a:xfrm>
              <a:off x="1466304" y="7169635"/>
              <a:ext cx="8285281" cy="103979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237" name="TextBox 236">
              <a:extLst>
                <a:ext uri="{FF2B5EF4-FFF2-40B4-BE49-F238E27FC236}">
                  <a16:creationId xmlns:a16="http://schemas.microsoft.com/office/drawing/2014/main" id="{AA066AF8-8893-934E-B700-AB2A18816BBE}"/>
                </a:ext>
              </a:extLst>
            </p:cNvPr>
            <p:cNvSpPr txBox="1"/>
            <p:nvPr/>
          </p:nvSpPr>
          <p:spPr>
            <a:xfrm>
              <a:off x="2090991" y="7199148"/>
              <a:ext cx="7035906" cy="1008892"/>
            </a:xfrm>
            <a:prstGeom prst="rect">
              <a:avLst/>
            </a:prstGeom>
            <a:grpFill/>
          </p:spPr>
          <p:txBody>
            <a:bodyPr wrap="square" rtlCol="0">
              <a:spAutoFit/>
            </a:bodyPr>
            <a:lstStyle/>
            <a:p>
              <a:pPr algn="ctr"/>
              <a:r>
                <a:rPr lang="en-US" sz="3750" b="1" dirty="0">
                  <a:solidFill>
                    <a:schemeClr val="bg1"/>
                  </a:solidFill>
                </a:rPr>
                <a:t>Primary Production</a:t>
              </a:r>
            </a:p>
          </p:txBody>
        </p:sp>
      </p:grpSp>
      <p:pic>
        <p:nvPicPr>
          <p:cNvPr id="45" name="Picture 44">
            <a:extLst>
              <a:ext uri="{FF2B5EF4-FFF2-40B4-BE49-F238E27FC236}">
                <a16:creationId xmlns:a16="http://schemas.microsoft.com/office/drawing/2014/main" id="{BCBD7F5C-9A18-904C-9DEC-0571215E690B}"/>
              </a:ext>
            </a:extLst>
          </p:cNvPr>
          <p:cNvPicPr>
            <a:picLocks noChangeAspect="1"/>
          </p:cNvPicPr>
          <p:nvPr/>
        </p:nvPicPr>
        <p:blipFill>
          <a:blip r:embed="rId13"/>
          <a:stretch>
            <a:fillRect/>
          </a:stretch>
        </p:blipFill>
        <p:spPr>
          <a:xfrm>
            <a:off x="384682" y="345969"/>
            <a:ext cx="1557318" cy="1557318"/>
          </a:xfrm>
          <a:prstGeom prst="rect">
            <a:avLst/>
          </a:prstGeom>
        </p:spPr>
      </p:pic>
      <p:pic>
        <p:nvPicPr>
          <p:cNvPr id="48" name="Picture 47">
            <a:extLst>
              <a:ext uri="{FF2B5EF4-FFF2-40B4-BE49-F238E27FC236}">
                <a16:creationId xmlns:a16="http://schemas.microsoft.com/office/drawing/2014/main" id="{734286BF-CE2D-1E42-9AD0-030E8F40DF97}"/>
              </a:ext>
            </a:extLst>
          </p:cNvPr>
          <p:cNvPicPr>
            <a:picLocks noChangeAspect="1"/>
          </p:cNvPicPr>
          <p:nvPr/>
        </p:nvPicPr>
        <p:blipFill>
          <a:blip r:embed="rId14"/>
          <a:stretch>
            <a:fillRect/>
          </a:stretch>
        </p:blipFill>
        <p:spPr>
          <a:xfrm>
            <a:off x="39357320" y="323360"/>
            <a:ext cx="1491358" cy="1491358"/>
          </a:xfrm>
          <a:prstGeom prst="rect">
            <a:avLst/>
          </a:prstGeom>
        </p:spPr>
      </p:pic>
      <p:graphicFrame>
        <p:nvGraphicFramePr>
          <p:cNvPr id="256" name="Chart 255">
            <a:extLst>
              <a:ext uri="{FF2B5EF4-FFF2-40B4-BE49-F238E27FC236}">
                <a16:creationId xmlns:a16="http://schemas.microsoft.com/office/drawing/2014/main" id="{3911547D-645B-D947-8117-F64C19BE76C7}"/>
              </a:ext>
            </a:extLst>
          </p:cNvPr>
          <p:cNvGraphicFramePr>
            <a:graphicFrameLocks/>
          </p:cNvGraphicFramePr>
          <p:nvPr>
            <p:extLst>
              <p:ext uri="{D42A27DB-BD31-4B8C-83A1-F6EECF244321}">
                <p14:modId xmlns:p14="http://schemas.microsoft.com/office/powerpoint/2010/main" val="4294229016"/>
              </p:ext>
            </p:extLst>
          </p:nvPr>
        </p:nvGraphicFramePr>
        <p:xfrm>
          <a:off x="19753029" y="42634209"/>
          <a:ext cx="10042334" cy="4028379"/>
        </p:xfrm>
        <a:graphic>
          <a:graphicData uri="http://schemas.openxmlformats.org/drawingml/2006/chart">
            <c:chart xmlns:c="http://schemas.openxmlformats.org/drawingml/2006/chart" xmlns:r="http://schemas.openxmlformats.org/officeDocument/2006/relationships" r:id="rId15"/>
          </a:graphicData>
        </a:graphic>
      </p:graphicFrame>
      <p:pic>
        <p:nvPicPr>
          <p:cNvPr id="55" name="Picture 54">
            <a:extLst>
              <a:ext uri="{FF2B5EF4-FFF2-40B4-BE49-F238E27FC236}">
                <a16:creationId xmlns:a16="http://schemas.microsoft.com/office/drawing/2014/main" id="{2825A2F9-8E13-AC4B-AB24-96ACE9788655}"/>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1182743" y="17687107"/>
            <a:ext cx="4917294" cy="3687971"/>
          </a:xfrm>
          <a:prstGeom prst="rect">
            <a:avLst/>
          </a:prstGeom>
          <a:ln>
            <a:solidFill>
              <a:schemeClr val="bg1"/>
            </a:solidFill>
          </a:ln>
        </p:spPr>
      </p:pic>
      <p:graphicFrame>
        <p:nvGraphicFramePr>
          <p:cNvPr id="263" name="Chart 262">
            <a:extLst>
              <a:ext uri="{FF2B5EF4-FFF2-40B4-BE49-F238E27FC236}">
                <a16:creationId xmlns:a16="http://schemas.microsoft.com/office/drawing/2014/main" id="{EA7EA295-2A42-FB44-B3FC-C72CCE1D83AA}"/>
              </a:ext>
            </a:extLst>
          </p:cNvPr>
          <p:cNvGraphicFramePr>
            <a:graphicFrameLocks/>
          </p:cNvGraphicFramePr>
          <p:nvPr>
            <p:extLst>
              <p:ext uri="{D42A27DB-BD31-4B8C-83A1-F6EECF244321}">
                <p14:modId xmlns:p14="http://schemas.microsoft.com/office/powerpoint/2010/main" val="3225777698"/>
              </p:ext>
            </p:extLst>
          </p:nvPr>
        </p:nvGraphicFramePr>
        <p:xfrm>
          <a:off x="10679881" y="18924481"/>
          <a:ext cx="4603290" cy="3673613"/>
        </p:xfrm>
        <a:graphic>
          <a:graphicData uri="http://schemas.openxmlformats.org/drawingml/2006/chart">
            <c:chart xmlns:c="http://schemas.openxmlformats.org/drawingml/2006/chart" xmlns:r="http://schemas.openxmlformats.org/officeDocument/2006/relationships" r:id="rId17"/>
          </a:graphicData>
        </a:graphic>
      </p:graphicFrame>
      <p:sp>
        <p:nvSpPr>
          <p:cNvPr id="6" name="TextBox 5">
            <a:extLst>
              <a:ext uri="{FF2B5EF4-FFF2-40B4-BE49-F238E27FC236}">
                <a16:creationId xmlns:a16="http://schemas.microsoft.com/office/drawing/2014/main" id="{64A665A7-73AC-2848-850B-56782CA7A693}"/>
              </a:ext>
            </a:extLst>
          </p:cNvPr>
          <p:cNvSpPr txBox="1"/>
          <p:nvPr/>
        </p:nvSpPr>
        <p:spPr>
          <a:xfrm>
            <a:off x="19674221" y="41417721"/>
            <a:ext cx="10199948" cy="1477328"/>
          </a:xfrm>
          <a:prstGeom prst="rect">
            <a:avLst/>
          </a:prstGeom>
          <a:noFill/>
        </p:spPr>
        <p:txBody>
          <a:bodyPr wrap="square" rtlCol="0">
            <a:spAutoFit/>
          </a:bodyPr>
          <a:lstStyle/>
          <a:p>
            <a:r>
              <a:rPr lang="en-US" sz="2250" dirty="0"/>
              <a:t>Figure 8. Biomass (g/m</a:t>
            </a:r>
            <a:r>
              <a:rPr lang="en-US" sz="2250" baseline="30000" dirty="0"/>
              <a:t>2</a:t>
            </a:r>
            <a:r>
              <a:rPr lang="en-US" sz="2250" dirty="0"/>
              <a:t>) response ratios (treatment reach/reference reach) of adult cutthroat trout (</a:t>
            </a:r>
            <a:r>
              <a:rPr lang="en-US" sz="2250" i="1" dirty="0" err="1"/>
              <a:t>Oncorhynchus</a:t>
            </a:r>
            <a:r>
              <a:rPr lang="en-US" sz="2250" i="1" dirty="0"/>
              <a:t> </a:t>
            </a:r>
            <a:r>
              <a:rPr lang="en-US" sz="2250" i="1" dirty="0" err="1"/>
              <a:t>clarkii</a:t>
            </a:r>
            <a:r>
              <a:rPr lang="en-US" sz="2250" dirty="0"/>
              <a:t>), age 0 Cutthroat trout, and Pacific Giant Salamander (</a:t>
            </a:r>
            <a:r>
              <a:rPr lang="en-US" sz="2250" i="1" dirty="0" err="1"/>
              <a:t>Dicamptodon</a:t>
            </a:r>
            <a:r>
              <a:rPr lang="en-US" sz="2250" i="1" dirty="0"/>
              <a:t> </a:t>
            </a:r>
            <a:r>
              <a:rPr lang="en-US" sz="2250" i="1" dirty="0" err="1"/>
              <a:t>tenebrosus</a:t>
            </a:r>
            <a:r>
              <a:rPr lang="en-US" sz="2250" dirty="0"/>
              <a:t>) from pre-treatment electroshocking surveys in 2014-2017. 2018 post-treatment values are predicted  one year responses to the gap.</a:t>
            </a:r>
          </a:p>
        </p:txBody>
      </p:sp>
      <p:sp>
        <p:nvSpPr>
          <p:cNvPr id="11" name="TextBox 10">
            <a:extLst>
              <a:ext uri="{FF2B5EF4-FFF2-40B4-BE49-F238E27FC236}">
                <a16:creationId xmlns:a16="http://schemas.microsoft.com/office/drawing/2014/main" id="{5D2530C9-CBF6-A344-9F81-DFD11AF6D78E}"/>
              </a:ext>
            </a:extLst>
          </p:cNvPr>
          <p:cNvSpPr txBox="1"/>
          <p:nvPr/>
        </p:nvSpPr>
        <p:spPr>
          <a:xfrm>
            <a:off x="19216374" y="26323710"/>
            <a:ext cx="10671382" cy="784830"/>
          </a:xfrm>
          <a:prstGeom prst="rect">
            <a:avLst/>
          </a:prstGeom>
          <a:noFill/>
        </p:spPr>
        <p:txBody>
          <a:bodyPr wrap="square" rtlCol="0">
            <a:spAutoFit/>
          </a:bodyPr>
          <a:lstStyle/>
          <a:p>
            <a:r>
              <a:rPr lang="en-US" sz="2250" dirty="0"/>
              <a:t>Figure 5. Average chlorophyll </a:t>
            </a:r>
            <a:r>
              <a:rPr lang="en-US" sz="2250" dirty="0">
                <a:sym typeface="Symbol" pitchFamily="2" charset="2"/>
              </a:rPr>
              <a:t></a:t>
            </a:r>
            <a:r>
              <a:rPr lang="en-US" sz="2250" dirty="0"/>
              <a:t> accrual on 3 ceramic tiles placed every 10m on the stream benthos in 2016 and 2017 before the treatment, and in 2017 immediately after the cut.</a:t>
            </a:r>
          </a:p>
        </p:txBody>
      </p:sp>
      <p:sp>
        <p:nvSpPr>
          <p:cNvPr id="14" name="TextBox 13">
            <a:extLst>
              <a:ext uri="{FF2B5EF4-FFF2-40B4-BE49-F238E27FC236}">
                <a16:creationId xmlns:a16="http://schemas.microsoft.com/office/drawing/2014/main" id="{AE01B1DA-5799-204A-BA11-CA35207555C6}"/>
              </a:ext>
            </a:extLst>
          </p:cNvPr>
          <p:cNvSpPr txBox="1"/>
          <p:nvPr/>
        </p:nvSpPr>
        <p:spPr>
          <a:xfrm>
            <a:off x="19188454" y="17787912"/>
            <a:ext cx="10897186" cy="1823576"/>
          </a:xfrm>
          <a:prstGeom prst="rect">
            <a:avLst/>
          </a:prstGeom>
          <a:noFill/>
        </p:spPr>
        <p:txBody>
          <a:bodyPr wrap="square" rtlCol="0">
            <a:spAutoFit/>
          </a:bodyPr>
          <a:lstStyle/>
          <a:p>
            <a:r>
              <a:rPr lang="en-US" sz="2250" dirty="0"/>
              <a:t>Figure 4. Daily accumulated photosynthetically active radiation (PAR) measured every 5m in the reference and treatment reaches along the stream benthos before the treatment in 2014, 2016, and 2017, immediately after the gap cut in 2017, and one year after in 2018. The large increases in PAR after the treatment aligned with the target benthic light environment naturally found in old-growth systems.</a:t>
            </a:r>
          </a:p>
        </p:txBody>
      </p:sp>
      <p:sp>
        <p:nvSpPr>
          <p:cNvPr id="25" name="TextBox 24">
            <a:extLst>
              <a:ext uri="{FF2B5EF4-FFF2-40B4-BE49-F238E27FC236}">
                <a16:creationId xmlns:a16="http://schemas.microsoft.com/office/drawing/2014/main" id="{BB71C9DA-C233-2343-A2BF-AC7706E8B74B}"/>
              </a:ext>
            </a:extLst>
          </p:cNvPr>
          <p:cNvSpPr txBox="1"/>
          <p:nvPr/>
        </p:nvSpPr>
        <p:spPr>
          <a:xfrm>
            <a:off x="35673379" y="42001417"/>
            <a:ext cx="5328793" cy="1246495"/>
          </a:xfrm>
          <a:prstGeom prst="rect">
            <a:avLst/>
          </a:prstGeom>
          <a:noFill/>
        </p:spPr>
        <p:txBody>
          <a:bodyPr wrap="square" rtlCol="0">
            <a:spAutoFit/>
          </a:bodyPr>
          <a:lstStyle/>
          <a:p>
            <a:r>
              <a:rPr lang="en-US" sz="1875" dirty="0"/>
              <a:t>Figure 11. All six site locations in the McKenzie River Basin. Pre-treatment data were collected in summer 2017 and post-treatment data will be collected in summer 2018.</a:t>
            </a:r>
          </a:p>
        </p:txBody>
      </p:sp>
      <p:sp>
        <p:nvSpPr>
          <p:cNvPr id="27" name="TextBox 26">
            <a:extLst>
              <a:ext uri="{FF2B5EF4-FFF2-40B4-BE49-F238E27FC236}">
                <a16:creationId xmlns:a16="http://schemas.microsoft.com/office/drawing/2014/main" id="{15C78E15-4543-2945-80E0-5954B09DD872}"/>
              </a:ext>
            </a:extLst>
          </p:cNvPr>
          <p:cNvSpPr txBox="1"/>
          <p:nvPr/>
        </p:nvSpPr>
        <p:spPr>
          <a:xfrm>
            <a:off x="36284289" y="20216060"/>
            <a:ext cx="4743465" cy="1131079"/>
          </a:xfrm>
          <a:prstGeom prst="rect">
            <a:avLst/>
          </a:prstGeom>
          <a:noFill/>
        </p:spPr>
        <p:txBody>
          <a:bodyPr wrap="square" rtlCol="0">
            <a:spAutoFit/>
          </a:bodyPr>
          <a:lstStyle/>
          <a:p>
            <a:r>
              <a:rPr lang="en-US" sz="2250" dirty="0"/>
              <a:t>Figure 8. Resident Cutthroat trout in the reference reach of McRae Tributary-East. </a:t>
            </a:r>
          </a:p>
        </p:txBody>
      </p:sp>
      <p:sp>
        <p:nvSpPr>
          <p:cNvPr id="28" name="TextBox 27">
            <a:extLst>
              <a:ext uri="{FF2B5EF4-FFF2-40B4-BE49-F238E27FC236}">
                <a16:creationId xmlns:a16="http://schemas.microsoft.com/office/drawing/2014/main" id="{8124BBCE-DB08-EB47-8384-464427419FEA}"/>
              </a:ext>
            </a:extLst>
          </p:cNvPr>
          <p:cNvSpPr txBox="1"/>
          <p:nvPr/>
        </p:nvSpPr>
        <p:spPr>
          <a:xfrm>
            <a:off x="31182743" y="21652659"/>
            <a:ext cx="4819498" cy="784830"/>
          </a:xfrm>
          <a:prstGeom prst="rect">
            <a:avLst/>
          </a:prstGeom>
          <a:noFill/>
        </p:spPr>
        <p:txBody>
          <a:bodyPr wrap="square" rtlCol="0">
            <a:spAutoFit/>
          </a:bodyPr>
          <a:lstStyle/>
          <a:p>
            <a:r>
              <a:rPr lang="en-US" sz="2250" dirty="0"/>
              <a:t>Figure 9. Electroshocking the McRae Tributary-East reference reach in 2017. </a:t>
            </a:r>
          </a:p>
        </p:txBody>
      </p:sp>
      <p:grpSp>
        <p:nvGrpSpPr>
          <p:cNvPr id="277" name="Group 276">
            <a:extLst>
              <a:ext uri="{FF2B5EF4-FFF2-40B4-BE49-F238E27FC236}">
                <a16:creationId xmlns:a16="http://schemas.microsoft.com/office/drawing/2014/main" id="{F5FF34C8-3FA0-0541-9FAF-C0BAB99D37A3}"/>
              </a:ext>
            </a:extLst>
          </p:cNvPr>
          <p:cNvGrpSpPr/>
          <p:nvPr/>
        </p:nvGrpSpPr>
        <p:grpSpPr>
          <a:xfrm>
            <a:off x="13634615" y="12054824"/>
            <a:ext cx="5050166" cy="14407904"/>
            <a:chOff x="117053" y="0"/>
            <a:chExt cx="1115486" cy="2624145"/>
          </a:xfrm>
        </p:grpSpPr>
        <p:grpSp>
          <p:nvGrpSpPr>
            <p:cNvPr id="278" name="Group 277">
              <a:extLst>
                <a:ext uri="{FF2B5EF4-FFF2-40B4-BE49-F238E27FC236}">
                  <a16:creationId xmlns:a16="http://schemas.microsoft.com/office/drawing/2014/main" id="{186AB1C8-43AF-6249-A852-F75FF141294E}"/>
                </a:ext>
              </a:extLst>
            </p:cNvPr>
            <p:cNvGrpSpPr/>
            <p:nvPr/>
          </p:nvGrpSpPr>
          <p:grpSpPr>
            <a:xfrm>
              <a:off x="117053" y="0"/>
              <a:ext cx="1115486" cy="2624145"/>
              <a:chOff x="132094" y="0"/>
              <a:chExt cx="1074375" cy="3042888"/>
            </a:xfrm>
          </p:grpSpPr>
          <p:grpSp>
            <p:nvGrpSpPr>
              <p:cNvPr id="280" name="Group 279">
                <a:extLst>
                  <a:ext uri="{FF2B5EF4-FFF2-40B4-BE49-F238E27FC236}">
                    <a16:creationId xmlns:a16="http://schemas.microsoft.com/office/drawing/2014/main" id="{63F4E2A0-0625-1F44-8B09-1B685A95044D}"/>
                  </a:ext>
                </a:extLst>
              </p:cNvPr>
              <p:cNvGrpSpPr/>
              <p:nvPr/>
            </p:nvGrpSpPr>
            <p:grpSpPr>
              <a:xfrm>
                <a:off x="137988" y="0"/>
                <a:ext cx="1068481" cy="3042888"/>
                <a:chOff x="137988" y="0"/>
                <a:chExt cx="1068481" cy="3042888"/>
              </a:xfrm>
            </p:grpSpPr>
            <p:sp>
              <p:nvSpPr>
                <p:cNvPr id="282" name="Freeform 281">
                  <a:extLst>
                    <a:ext uri="{FF2B5EF4-FFF2-40B4-BE49-F238E27FC236}">
                      <a16:creationId xmlns:a16="http://schemas.microsoft.com/office/drawing/2014/main" id="{944C723A-4D62-7B45-A032-3DA50181EF3E}"/>
                    </a:ext>
                  </a:extLst>
                </p:cNvPr>
                <p:cNvSpPr/>
                <p:nvPr/>
              </p:nvSpPr>
              <p:spPr>
                <a:xfrm>
                  <a:off x="587966" y="0"/>
                  <a:ext cx="514245" cy="3042888"/>
                </a:xfrm>
                <a:custGeom>
                  <a:avLst/>
                  <a:gdLst>
                    <a:gd name="connsiteX0" fmla="*/ 91943 w 756250"/>
                    <a:gd name="connsiteY0" fmla="*/ 130811 h 4642106"/>
                    <a:gd name="connsiteX1" fmla="*/ 365859 w 756250"/>
                    <a:gd name="connsiteY1" fmla="*/ 678621 h 4642106"/>
                    <a:gd name="connsiteX2" fmla="*/ 638 w 756250"/>
                    <a:gd name="connsiteY2" fmla="*/ 1409034 h 4642106"/>
                    <a:gd name="connsiteX3" fmla="*/ 473765 w 756250"/>
                    <a:gd name="connsiteY3" fmla="*/ 2388452 h 4642106"/>
                    <a:gd name="connsiteX4" fmla="*/ 150047 w 756250"/>
                    <a:gd name="connsiteY4" fmla="*/ 3309769 h 4642106"/>
                    <a:gd name="connsiteX5" fmla="*/ 423962 w 756250"/>
                    <a:gd name="connsiteY5" fmla="*/ 3840978 h 4642106"/>
                    <a:gd name="connsiteX6" fmla="*/ 125145 w 756250"/>
                    <a:gd name="connsiteY6" fmla="*/ 4504991 h 4642106"/>
                    <a:gd name="connsiteX7" fmla="*/ 473765 w 756250"/>
                    <a:gd name="connsiteY7" fmla="*/ 4579692 h 4642106"/>
                    <a:gd name="connsiteX8" fmla="*/ 755981 w 756250"/>
                    <a:gd name="connsiteY8" fmla="*/ 3774577 h 4642106"/>
                    <a:gd name="connsiteX9" fmla="*/ 423962 w 756250"/>
                    <a:gd name="connsiteY9" fmla="*/ 3226767 h 4642106"/>
                    <a:gd name="connsiteX10" fmla="*/ 755981 w 756250"/>
                    <a:gd name="connsiteY10" fmla="*/ 2454853 h 4642106"/>
                    <a:gd name="connsiteX11" fmla="*/ 399060 w 756250"/>
                    <a:gd name="connsiteY11" fmla="*/ 1599938 h 4642106"/>
                    <a:gd name="connsiteX12" fmla="*/ 423962 w 756250"/>
                    <a:gd name="connsiteY12" fmla="*/ 1176630 h 4642106"/>
                    <a:gd name="connsiteX13" fmla="*/ 706178 w 756250"/>
                    <a:gd name="connsiteY13" fmla="*/ 653720 h 4642106"/>
                    <a:gd name="connsiteX14" fmla="*/ 340957 w 756250"/>
                    <a:gd name="connsiteY14" fmla="*/ 39509 h 4642106"/>
                    <a:gd name="connsiteX15" fmla="*/ 91943 w 756250"/>
                    <a:gd name="connsiteY15" fmla="*/ 130811 h 4642106"/>
                    <a:gd name="connsiteX0" fmla="*/ 91943 w 756250"/>
                    <a:gd name="connsiteY0" fmla="*/ 130811 h 4642106"/>
                    <a:gd name="connsiteX1" fmla="*/ 365859 w 756250"/>
                    <a:gd name="connsiteY1" fmla="*/ 678621 h 4642106"/>
                    <a:gd name="connsiteX2" fmla="*/ 638 w 756250"/>
                    <a:gd name="connsiteY2" fmla="*/ 1409034 h 4642106"/>
                    <a:gd name="connsiteX3" fmla="*/ 473765 w 756250"/>
                    <a:gd name="connsiteY3" fmla="*/ 2388452 h 4642106"/>
                    <a:gd name="connsiteX4" fmla="*/ 150047 w 756250"/>
                    <a:gd name="connsiteY4" fmla="*/ 3309769 h 4642106"/>
                    <a:gd name="connsiteX5" fmla="*/ 423962 w 756250"/>
                    <a:gd name="connsiteY5" fmla="*/ 3840978 h 4642106"/>
                    <a:gd name="connsiteX6" fmla="*/ 125145 w 756250"/>
                    <a:gd name="connsiteY6" fmla="*/ 4504991 h 4642106"/>
                    <a:gd name="connsiteX7" fmla="*/ 473765 w 756250"/>
                    <a:gd name="connsiteY7" fmla="*/ 4579692 h 4642106"/>
                    <a:gd name="connsiteX8" fmla="*/ 755981 w 756250"/>
                    <a:gd name="connsiteY8" fmla="*/ 3774577 h 4642106"/>
                    <a:gd name="connsiteX9" fmla="*/ 423962 w 756250"/>
                    <a:gd name="connsiteY9" fmla="*/ 3226767 h 4642106"/>
                    <a:gd name="connsiteX10" fmla="*/ 755981 w 756250"/>
                    <a:gd name="connsiteY10" fmla="*/ 2454853 h 4642106"/>
                    <a:gd name="connsiteX11" fmla="*/ 399060 w 756250"/>
                    <a:gd name="connsiteY11" fmla="*/ 1599938 h 4642106"/>
                    <a:gd name="connsiteX12" fmla="*/ 423962 w 756250"/>
                    <a:gd name="connsiteY12" fmla="*/ 1176630 h 4642106"/>
                    <a:gd name="connsiteX13" fmla="*/ 706178 w 756250"/>
                    <a:gd name="connsiteY13" fmla="*/ 653720 h 4642106"/>
                    <a:gd name="connsiteX14" fmla="*/ 340957 w 756250"/>
                    <a:gd name="connsiteY14" fmla="*/ 39509 h 4642106"/>
                    <a:gd name="connsiteX15" fmla="*/ 91943 w 756250"/>
                    <a:gd name="connsiteY15" fmla="*/ 130811 h 4642106"/>
                    <a:gd name="connsiteX0" fmla="*/ 91943 w 756250"/>
                    <a:gd name="connsiteY0" fmla="*/ 130811 h 4642106"/>
                    <a:gd name="connsiteX1" fmla="*/ 365859 w 756250"/>
                    <a:gd name="connsiteY1" fmla="*/ 678621 h 4642106"/>
                    <a:gd name="connsiteX2" fmla="*/ 638 w 756250"/>
                    <a:gd name="connsiteY2" fmla="*/ 1409034 h 4642106"/>
                    <a:gd name="connsiteX3" fmla="*/ 473765 w 756250"/>
                    <a:gd name="connsiteY3" fmla="*/ 2388452 h 4642106"/>
                    <a:gd name="connsiteX4" fmla="*/ 150047 w 756250"/>
                    <a:gd name="connsiteY4" fmla="*/ 3309769 h 4642106"/>
                    <a:gd name="connsiteX5" fmla="*/ 423962 w 756250"/>
                    <a:gd name="connsiteY5" fmla="*/ 3840978 h 4642106"/>
                    <a:gd name="connsiteX6" fmla="*/ 125145 w 756250"/>
                    <a:gd name="connsiteY6" fmla="*/ 4504991 h 4642106"/>
                    <a:gd name="connsiteX7" fmla="*/ 473765 w 756250"/>
                    <a:gd name="connsiteY7" fmla="*/ 4579692 h 4642106"/>
                    <a:gd name="connsiteX8" fmla="*/ 755981 w 756250"/>
                    <a:gd name="connsiteY8" fmla="*/ 3774577 h 4642106"/>
                    <a:gd name="connsiteX9" fmla="*/ 423962 w 756250"/>
                    <a:gd name="connsiteY9" fmla="*/ 3226767 h 4642106"/>
                    <a:gd name="connsiteX10" fmla="*/ 755981 w 756250"/>
                    <a:gd name="connsiteY10" fmla="*/ 2454853 h 4642106"/>
                    <a:gd name="connsiteX11" fmla="*/ 399060 w 756250"/>
                    <a:gd name="connsiteY11" fmla="*/ 1599938 h 4642106"/>
                    <a:gd name="connsiteX12" fmla="*/ 423962 w 756250"/>
                    <a:gd name="connsiteY12" fmla="*/ 1176630 h 4642106"/>
                    <a:gd name="connsiteX13" fmla="*/ 706178 w 756250"/>
                    <a:gd name="connsiteY13" fmla="*/ 653720 h 4642106"/>
                    <a:gd name="connsiteX14" fmla="*/ 340957 w 756250"/>
                    <a:gd name="connsiteY14" fmla="*/ 39509 h 4642106"/>
                    <a:gd name="connsiteX15" fmla="*/ 91943 w 756250"/>
                    <a:gd name="connsiteY15" fmla="*/ 130811 h 4642106"/>
                    <a:gd name="connsiteX0" fmla="*/ 91943 w 756250"/>
                    <a:gd name="connsiteY0" fmla="*/ 94350 h 4605645"/>
                    <a:gd name="connsiteX1" fmla="*/ 365859 w 756250"/>
                    <a:gd name="connsiteY1" fmla="*/ 642160 h 4605645"/>
                    <a:gd name="connsiteX2" fmla="*/ 638 w 756250"/>
                    <a:gd name="connsiteY2" fmla="*/ 1372573 h 4605645"/>
                    <a:gd name="connsiteX3" fmla="*/ 473765 w 756250"/>
                    <a:gd name="connsiteY3" fmla="*/ 2351991 h 4605645"/>
                    <a:gd name="connsiteX4" fmla="*/ 150047 w 756250"/>
                    <a:gd name="connsiteY4" fmla="*/ 3273308 h 4605645"/>
                    <a:gd name="connsiteX5" fmla="*/ 423962 w 756250"/>
                    <a:gd name="connsiteY5" fmla="*/ 3804517 h 4605645"/>
                    <a:gd name="connsiteX6" fmla="*/ 125145 w 756250"/>
                    <a:gd name="connsiteY6" fmla="*/ 4468530 h 4605645"/>
                    <a:gd name="connsiteX7" fmla="*/ 473765 w 756250"/>
                    <a:gd name="connsiteY7" fmla="*/ 4543231 h 4605645"/>
                    <a:gd name="connsiteX8" fmla="*/ 755981 w 756250"/>
                    <a:gd name="connsiteY8" fmla="*/ 3738116 h 4605645"/>
                    <a:gd name="connsiteX9" fmla="*/ 423962 w 756250"/>
                    <a:gd name="connsiteY9" fmla="*/ 3190306 h 4605645"/>
                    <a:gd name="connsiteX10" fmla="*/ 755981 w 756250"/>
                    <a:gd name="connsiteY10" fmla="*/ 2418392 h 4605645"/>
                    <a:gd name="connsiteX11" fmla="*/ 399060 w 756250"/>
                    <a:gd name="connsiteY11" fmla="*/ 1563477 h 4605645"/>
                    <a:gd name="connsiteX12" fmla="*/ 423962 w 756250"/>
                    <a:gd name="connsiteY12" fmla="*/ 1140169 h 4605645"/>
                    <a:gd name="connsiteX13" fmla="*/ 706178 w 756250"/>
                    <a:gd name="connsiteY13" fmla="*/ 617259 h 4605645"/>
                    <a:gd name="connsiteX14" fmla="*/ 340957 w 756250"/>
                    <a:gd name="connsiteY14" fmla="*/ 3048 h 4605645"/>
                    <a:gd name="connsiteX15" fmla="*/ 91943 w 756250"/>
                    <a:gd name="connsiteY15" fmla="*/ 94350 h 4605645"/>
                    <a:gd name="connsiteX0" fmla="*/ 91943 w 756250"/>
                    <a:gd name="connsiteY0" fmla="*/ 120788 h 4632083"/>
                    <a:gd name="connsiteX1" fmla="*/ 365859 w 756250"/>
                    <a:gd name="connsiteY1" fmla="*/ 668598 h 4632083"/>
                    <a:gd name="connsiteX2" fmla="*/ 638 w 756250"/>
                    <a:gd name="connsiteY2" fmla="*/ 1399011 h 4632083"/>
                    <a:gd name="connsiteX3" fmla="*/ 473765 w 756250"/>
                    <a:gd name="connsiteY3" fmla="*/ 2378429 h 4632083"/>
                    <a:gd name="connsiteX4" fmla="*/ 150047 w 756250"/>
                    <a:gd name="connsiteY4" fmla="*/ 3299746 h 4632083"/>
                    <a:gd name="connsiteX5" fmla="*/ 423962 w 756250"/>
                    <a:gd name="connsiteY5" fmla="*/ 3830955 h 4632083"/>
                    <a:gd name="connsiteX6" fmla="*/ 125145 w 756250"/>
                    <a:gd name="connsiteY6" fmla="*/ 4494968 h 4632083"/>
                    <a:gd name="connsiteX7" fmla="*/ 473765 w 756250"/>
                    <a:gd name="connsiteY7" fmla="*/ 4569669 h 4632083"/>
                    <a:gd name="connsiteX8" fmla="*/ 755981 w 756250"/>
                    <a:gd name="connsiteY8" fmla="*/ 3764554 h 4632083"/>
                    <a:gd name="connsiteX9" fmla="*/ 423962 w 756250"/>
                    <a:gd name="connsiteY9" fmla="*/ 3216744 h 4632083"/>
                    <a:gd name="connsiteX10" fmla="*/ 755981 w 756250"/>
                    <a:gd name="connsiteY10" fmla="*/ 2444830 h 4632083"/>
                    <a:gd name="connsiteX11" fmla="*/ 399060 w 756250"/>
                    <a:gd name="connsiteY11" fmla="*/ 1589915 h 4632083"/>
                    <a:gd name="connsiteX12" fmla="*/ 423962 w 756250"/>
                    <a:gd name="connsiteY12" fmla="*/ 1166607 h 4632083"/>
                    <a:gd name="connsiteX13" fmla="*/ 706178 w 756250"/>
                    <a:gd name="connsiteY13" fmla="*/ 643697 h 4632083"/>
                    <a:gd name="connsiteX14" fmla="*/ 340957 w 756250"/>
                    <a:gd name="connsiteY14" fmla="*/ 29486 h 4632083"/>
                    <a:gd name="connsiteX15" fmla="*/ 91943 w 756250"/>
                    <a:gd name="connsiteY15" fmla="*/ 120788 h 4632083"/>
                    <a:gd name="connsiteX0" fmla="*/ 91943 w 756250"/>
                    <a:gd name="connsiteY0" fmla="*/ 120788 h 4632083"/>
                    <a:gd name="connsiteX1" fmla="*/ 365859 w 756250"/>
                    <a:gd name="connsiteY1" fmla="*/ 668598 h 4632083"/>
                    <a:gd name="connsiteX2" fmla="*/ 638 w 756250"/>
                    <a:gd name="connsiteY2" fmla="*/ 1399011 h 4632083"/>
                    <a:gd name="connsiteX3" fmla="*/ 473765 w 756250"/>
                    <a:gd name="connsiteY3" fmla="*/ 2378429 h 4632083"/>
                    <a:gd name="connsiteX4" fmla="*/ 150047 w 756250"/>
                    <a:gd name="connsiteY4" fmla="*/ 3299746 h 4632083"/>
                    <a:gd name="connsiteX5" fmla="*/ 423962 w 756250"/>
                    <a:gd name="connsiteY5" fmla="*/ 3830955 h 4632083"/>
                    <a:gd name="connsiteX6" fmla="*/ 125145 w 756250"/>
                    <a:gd name="connsiteY6" fmla="*/ 4494968 h 4632083"/>
                    <a:gd name="connsiteX7" fmla="*/ 473765 w 756250"/>
                    <a:gd name="connsiteY7" fmla="*/ 4569669 h 4632083"/>
                    <a:gd name="connsiteX8" fmla="*/ 755981 w 756250"/>
                    <a:gd name="connsiteY8" fmla="*/ 3764554 h 4632083"/>
                    <a:gd name="connsiteX9" fmla="*/ 423962 w 756250"/>
                    <a:gd name="connsiteY9" fmla="*/ 3216744 h 4632083"/>
                    <a:gd name="connsiteX10" fmla="*/ 755981 w 756250"/>
                    <a:gd name="connsiteY10" fmla="*/ 2444830 h 4632083"/>
                    <a:gd name="connsiteX11" fmla="*/ 399060 w 756250"/>
                    <a:gd name="connsiteY11" fmla="*/ 1589915 h 4632083"/>
                    <a:gd name="connsiteX12" fmla="*/ 423962 w 756250"/>
                    <a:gd name="connsiteY12" fmla="*/ 1166607 h 4632083"/>
                    <a:gd name="connsiteX13" fmla="*/ 706178 w 756250"/>
                    <a:gd name="connsiteY13" fmla="*/ 643697 h 4632083"/>
                    <a:gd name="connsiteX14" fmla="*/ 340957 w 756250"/>
                    <a:gd name="connsiteY14" fmla="*/ 29486 h 4632083"/>
                    <a:gd name="connsiteX15" fmla="*/ 91943 w 756250"/>
                    <a:gd name="connsiteY15" fmla="*/ 120788 h 4632083"/>
                    <a:gd name="connsiteX0" fmla="*/ 91943 w 756250"/>
                    <a:gd name="connsiteY0" fmla="*/ 91302 h 4602597"/>
                    <a:gd name="connsiteX1" fmla="*/ 365859 w 756250"/>
                    <a:gd name="connsiteY1" fmla="*/ 639112 h 4602597"/>
                    <a:gd name="connsiteX2" fmla="*/ 638 w 756250"/>
                    <a:gd name="connsiteY2" fmla="*/ 1369525 h 4602597"/>
                    <a:gd name="connsiteX3" fmla="*/ 473765 w 756250"/>
                    <a:gd name="connsiteY3" fmla="*/ 2348943 h 4602597"/>
                    <a:gd name="connsiteX4" fmla="*/ 150047 w 756250"/>
                    <a:gd name="connsiteY4" fmla="*/ 3270260 h 4602597"/>
                    <a:gd name="connsiteX5" fmla="*/ 423962 w 756250"/>
                    <a:gd name="connsiteY5" fmla="*/ 3801469 h 4602597"/>
                    <a:gd name="connsiteX6" fmla="*/ 125145 w 756250"/>
                    <a:gd name="connsiteY6" fmla="*/ 4465482 h 4602597"/>
                    <a:gd name="connsiteX7" fmla="*/ 473765 w 756250"/>
                    <a:gd name="connsiteY7" fmla="*/ 4540183 h 4602597"/>
                    <a:gd name="connsiteX8" fmla="*/ 755981 w 756250"/>
                    <a:gd name="connsiteY8" fmla="*/ 3735068 h 4602597"/>
                    <a:gd name="connsiteX9" fmla="*/ 423962 w 756250"/>
                    <a:gd name="connsiteY9" fmla="*/ 3187258 h 4602597"/>
                    <a:gd name="connsiteX10" fmla="*/ 755981 w 756250"/>
                    <a:gd name="connsiteY10" fmla="*/ 2415344 h 4602597"/>
                    <a:gd name="connsiteX11" fmla="*/ 399060 w 756250"/>
                    <a:gd name="connsiteY11" fmla="*/ 1560429 h 4602597"/>
                    <a:gd name="connsiteX12" fmla="*/ 423962 w 756250"/>
                    <a:gd name="connsiteY12" fmla="*/ 1137121 h 4602597"/>
                    <a:gd name="connsiteX13" fmla="*/ 706178 w 756250"/>
                    <a:gd name="connsiteY13" fmla="*/ 614211 h 4602597"/>
                    <a:gd name="connsiteX14" fmla="*/ 340957 w 756250"/>
                    <a:gd name="connsiteY14" fmla="*/ 0 h 4602597"/>
                    <a:gd name="connsiteX15" fmla="*/ 91943 w 756250"/>
                    <a:gd name="connsiteY15" fmla="*/ 91302 h 4602597"/>
                    <a:gd name="connsiteX0" fmla="*/ 91943 w 756250"/>
                    <a:gd name="connsiteY0" fmla="*/ 91302 h 4602597"/>
                    <a:gd name="connsiteX1" fmla="*/ 365859 w 756250"/>
                    <a:gd name="connsiteY1" fmla="*/ 639112 h 4602597"/>
                    <a:gd name="connsiteX2" fmla="*/ 638 w 756250"/>
                    <a:gd name="connsiteY2" fmla="*/ 1369525 h 4602597"/>
                    <a:gd name="connsiteX3" fmla="*/ 473765 w 756250"/>
                    <a:gd name="connsiteY3" fmla="*/ 2348943 h 4602597"/>
                    <a:gd name="connsiteX4" fmla="*/ 150047 w 756250"/>
                    <a:gd name="connsiteY4" fmla="*/ 3270260 h 4602597"/>
                    <a:gd name="connsiteX5" fmla="*/ 423962 w 756250"/>
                    <a:gd name="connsiteY5" fmla="*/ 3801469 h 4602597"/>
                    <a:gd name="connsiteX6" fmla="*/ 125145 w 756250"/>
                    <a:gd name="connsiteY6" fmla="*/ 4465482 h 4602597"/>
                    <a:gd name="connsiteX7" fmla="*/ 473765 w 756250"/>
                    <a:gd name="connsiteY7" fmla="*/ 4540183 h 4602597"/>
                    <a:gd name="connsiteX8" fmla="*/ 755981 w 756250"/>
                    <a:gd name="connsiteY8" fmla="*/ 3735068 h 4602597"/>
                    <a:gd name="connsiteX9" fmla="*/ 423962 w 756250"/>
                    <a:gd name="connsiteY9" fmla="*/ 3187258 h 4602597"/>
                    <a:gd name="connsiteX10" fmla="*/ 755981 w 756250"/>
                    <a:gd name="connsiteY10" fmla="*/ 2415344 h 4602597"/>
                    <a:gd name="connsiteX11" fmla="*/ 399060 w 756250"/>
                    <a:gd name="connsiteY11" fmla="*/ 1560429 h 4602597"/>
                    <a:gd name="connsiteX12" fmla="*/ 423962 w 756250"/>
                    <a:gd name="connsiteY12" fmla="*/ 1137121 h 4602597"/>
                    <a:gd name="connsiteX13" fmla="*/ 706178 w 756250"/>
                    <a:gd name="connsiteY13" fmla="*/ 614211 h 4602597"/>
                    <a:gd name="connsiteX14" fmla="*/ 340957 w 756250"/>
                    <a:gd name="connsiteY14" fmla="*/ 0 h 4602597"/>
                    <a:gd name="connsiteX15" fmla="*/ 91943 w 756250"/>
                    <a:gd name="connsiteY15" fmla="*/ 91302 h 4602597"/>
                    <a:gd name="connsiteX0" fmla="*/ 91943 w 756250"/>
                    <a:gd name="connsiteY0" fmla="*/ 107902 h 4619197"/>
                    <a:gd name="connsiteX1" fmla="*/ 365859 w 756250"/>
                    <a:gd name="connsiteY1" fmla="*/ 655712 h 4619197"/>
                    <a:gd name="connsiteX2" fmla="*/ 638 w 756250"/>
                    <a:gd name="connsiteY2" fmla="*/ 1386125 h 4619197"/>
                    <a:gd name="connsiteX3" fmla="*/ 473765 w 756250"/>
                    <a:gd name="connsiteY3" fmla="*/ 2365543 h 4619197"/>
                    <a:gd name="connsiteX4" fmla="*/ 150047 w 756250"/>
                    <a:gd name="connsiteY4" fmla="*/ 3286860 h 4619197"/>
                    <a:gd name="connsiteX5" fmla="*/ 423962 w 756250"/>
                    <a:gd name="connsiteY5" fmla="*/ 3818069 h 4619197"/>
                    <a:gd name="connsiteX6" fmla="*/ 125145 w 756250"/>
                    <a:gd name="connsiteY6" fmla="*/ 4482082 h 4619197"/>
                    <a:gd name="connsiteX7" fmla="*/ 473765 w 756250"/>
                    <a:gd name="connsiteY7" fmla="*/ 4556783 h 4619197"/>
                    <a:gd name="connsiteX8" fmla="*/ 755981 w 756250"/>
                    <a:gd name="connsiteY8" fmla="*/ 3751668 h 4619197"/>
                    <a:gd name="connsiteX9" fmla="*/ 423962 w 756250"/>
                    <a:gd name="connsiteY9" fmla="*/ 3203858 h 4619197"/>
                    <a:gd name="connsiteX10" fmla="*/ 755981 w 756250"/>
                    <a:gd name="connsiteY10" fmla="*/ 2431944 h 4619197"/>
                    <a:gd name="connsiteX11" fmla="*/ 399060 w 756250"/>
                    <a:gd name="connsiteY11" fmla="*/ 1577029 h 4619197"/>
                    <a:gd name="connsiteX12" fmla="*/ 423962 w 756250"/>
                    <a:gd name="connsiteY12" fmla="*/ 1153721 h 4619197"/>
                    <a:gd name="connsiteX13" fmla="*/ 706178 w 756250"/>
                    <a:gd name="connsiteY13" fmla="*/ 630811 h 4619197"/>
                    <a:gd name="connsiteX14" fmla="*/ 399061 w 756250"/>
                    <a:gd name="connsiteY14" fmla="*/ 0 h 4619197"/>
                    <a:gd name="connsiteX15" fmla="*/ 91943 w 756250"/>
                    <a:gd name="connsiteY15" fmla="*/ 107902 h 4619197"/>
                    <a:gd name="connsiteX0" fmla="*/ 91943 w 756250"/>
                    <a:gd name="connsiteY0" fmla="*/ 107902 h 4619197"/>
                    <a:gd name="connsiteX1" fmla="*/ 365859 w 756250"/>
                    <a:gd name="connsiteY1" fmla="*/ 655712 h 4619197"/>
                    <a:gd name="connsiteX2" fmla="*/ 638 w 756250"/>
                    <a:gd name="connsiteY2" fmla="*/ 1386125 h 4619197"/>
                    <a:gd name="connsiteX3" fmla="*/ 473765 w 756250"/>
                    <a:gd name="connsiteY3" fmla="*/ 2365543 h 4619197"/>
                    <a:gd name="connsiteX4" fmla="*/ 150047 w 756250"/>
                    <a:gd name="connsiteY4" fmla="*/ 3286860 h 4619197"/>
                    <a:gd name="connsiteX5" fmla="*/ 423962 w 756250"/>
                    <a:gd name="connsiteY5" fmla="*/ 3818069 h 4619197"/>
                    <a:gd name="connsiteX6" fmla="*/ 125145 w 756250"/>
                    <a:gd name="connsiteY6" fmla="*/ 4482082 h 4619197"/>
                    <a:gd name="connsiteX7" fmla="*/ 473765 w 756250"/>
                    <a:gd name="connsiteY7" fmla="*/ 4556783 h 4619197"/>
                    <a:gd name="connsiteX8" fmla="*/ 755981 w 756250"/>
                    <a:gd name="connsiteY8" fmla="*/ 3751668 h 4619197"/>
                    <a:gd name="connsiteX9" fmla="*/ 423962 w 756250"/>
                    <a:gd name="connsiteY9" fmla="*/ 3203858 h 4619197"/>
                    <a:gd name="connsiteX10" fmla="*/ 755981 w 756250"/>
                    <a:gd name="connsiteY10" fmla="*/ 2431944 h 4619197"/>
                    <a:gd name="connsiteX11" fmla="*/ 399060 w 756250"/>
                    <a:gd name="connsiteY11" fmla="*/ 1577029 h 4619197"/>
                    <a:gd name="connsiteX12" fmla="*/ 423962 w 756250"/>
                    <a:gd name="connsiteY12" fmla="*/ 1153721 h 4619197"/>
                    <a:gd name="connsiteX13" fmla="*/ 706178 w 756250"/>
                    <a:gd name="connsiteY13" fmla="*/ 630811 h 4619197"/>
                    <a:gd name="connsiteX14" fmla="*/ 399061 w 756250"/>
                    <a:gd name="connsiteY14" fmla="*/ 0 h 4619197"/>
                    <a:gd name="connsiteX15" fmla="*/ 91943 w 756250"/>
                    <a:gd name="connsiteY15" fmla="*/ 107902 h 4619197"/>
                    <a:gd name="connsiteX0" fmla="*/ 91943 w 756250"/>
                    <a:gd name="connsiteY0" fmla="*/ 107902 h 4619197"/>
                    <a:gd name="connsiteX1" fmla="*/ 365859 w 756250"/>
                    <a:gd name="connsiteY1" fmla="*/ 655712 h 4619197"/>
                    <a:gd name="connsiteX2" fmla="*/ 638 w 756250"/>
                    <a:gd name="connsiteY2" fmla="*/ 1386125 h 4619197"/>
                    <a:gd name="connsiteX3" fmla="*/ 473765 w 756250"/>
                    <a:gd name="connsiteY3" fmla="*/ 2365543 h 4619197"/>
                    <a:gd name="connsiteX4" fmla="*/ 150047 w 756250"/>
                    <a:gd name="connsiteY4" fmla="*/ 3286860 h 4619197"/>
                    <a:gd name="connsiteX5" fmla="*/ 423962 w 756250"/>
                    <a:gd name="connsiteY5" fmla="*/ 3818069 h 4619197"/>
                    <a:gd name="connsiteX6" fmla="*/ 125145 w 756250"/>
                    <a:gd name="connsiteY6" fmla="*/ 4482082 h 4619197"/>
                    <a:gd name="connsiteX7" fmla="*/ 473765 w 756250"/>
                    <a:gd name="connsiteY7" fmla="*/ 4556783 h 4619197"/>
                    <a:gd name="connsiteX8" fmla="*/ 755981 w 756250"/>
                    <a:gd name="connsiteY8" fmla="*/ 3751668 h 4619197"/>
                    <a:gd name="connsiteX9" fmla="*/ 423962 w 756250"/>
                    <a:gd name="connsiteY9" fmla="*/ 3203858 h 4619197"/>
                    <a:gd name="connsiteX10" fmla="*/ 755981 w 756250"/>
                    <a:gd name="connsiteY10" fmla="*/ 2431944 h 4619197"/>
                    <a:gd name="connsiteX11" fmla="*/ 399060 w 756250"/>
                    <a:gd name="connsiteY11" fmla="*/ 1577029 h 4619197"/>
                    <a:gd name="connsiteX12" fmla="*/ 423962 w 756250"/>
                    <a:gd name="connsiteY12" fmla="*/ 1153721 h 4619197"/>
                    <a:gd name="connsiteX13" fmla="*/ 706178 w 756250"/>
                    <a:gd name="connsiteY13" fmla="*/ 630811 h 4619197"/>
                    <a:gd name="connsiteX14" fmla="*/ 399061 w 756250"/>
                    <a:gd name="connsiteY14" fmla="*/ 0 h 4619197"/>
                    <a:gd name="connsiteX15" fmla="*/ 91943 w 756250"/>
                    <a:gd name="connsiteY15" fmla="*/ 107902 h 4619197"/>
                    <a:gd name="connsiteX0" fmla="*/ 91943 w 756250"/>
                    <a:gd name="connsiteY0" fmla="*/ 107902 h 4619197"/>
                    <a:gd name="connsiteX1" fmla="*/ 365859 w 756250"/>
                    <a:gd name="connsiteY1" fmla="*/ 655712 h 4619197"/>
                    <a:gd name="connsiteX2" fmla="*/ 638 w 756250"/>
                    <a:gd name="connsiteY2" fmla="*/ 1386125 h 4619197"/>
                    <a:gd name="connsiteX3" fmla="*/ 473765 w 756250"/>
                    <a:gd name="connsiteY3" fmla="*/ 2365543 h 4619197"/>
                    <a:gd name="connsiteX4" fmla="*/ 150047 w 756250"/>
                    <a:gd name="connsiteY4" fmla="*/ 3286860 h 4619197"/>
                    <a:gd name="connsiteX5" fmla="*/ 423962 w 756250"/>
                    <a:gd name="connsiteY5" fmla="*/ 3818069 h 4619197"/>
                    <a:gd name="connsiteX6" fmla="*/ 125145 w 756250"/>
                    <a:gd name="connsiteY6" fmla="*/ 4482082 h 4619197"/>
                    <a:gd name="connsiteX7" fmla="*/ 473765 w 756250"/>
                    <a:gd name="connsiteY7" fmla="*/ 4556783 h 4619197"/>
                    <a:gd name="connsiteX8" fmla="*/ 755981 w 756250"/>
                    <a:gd name="connsiteY8" fmla="*/ 3751668 h 4619197"/>
                    <a:gd name="connsiteX9" fmla="*/ 423962 w 756250"/>
                    <a:gd name="connsiteY9" fmla="*/ 3203858 h 4619197"/>
                    <a:gd name="connsiteX10" fmla="*/ 755981 w 756250"/>
                    <a:gd name="connsiteY10" fmla="*/ 2431944 h 4619197"/>
                    <a:gd name="connsiteX11" fmla="*/ 399060 w 756250"/>
                    <a:gd name="connsiteY11" fmla="*/ 1577029 h 4619197"/>
                    <a:gd name="connsiteX12" fmla="*/ 423962 w 756250"/>
                    <a:gd name="connsiteY12" fmla="*/ 1153721 h 4619197"/>
                    <a:gd name="connsiteX13" fmla="*/ 706178 w 756250"/>
                    <a:gd name="connsiteY13" fmla="*/ 630811 h 4619197"/>
                    <a:gd name="connsiteX14" fmla="*/ 399061 w 756250"/>
                    <a:gd name="connsiteY14" fmla="*/ 0 h 4619197"/>
                    <a:gd name="connsiteX15" fmla="*/ 91943 w 756250"/>
                    <a:gd name="connsiteY15" fmla="*/ 107902 h 4619197"/>
                    <a:gd name="connsiteX0" fmla="*/ 91943 w 756250"/>
                    <a:gd name="connsiteY0" fmla="*/ 107902 h 4619197"/>
                    <a:gd name="connsiteX1" fmla="*/ 365859 w 756250"/>
                    <a:gd name="connsiteY1" fmla="*/ 655712 h 4619197"/>
                    <a:gd name="connsiteX2" fmla="*/ 638 w 756250"/>
                    <a:gd name="connsiteY2" fmla="*/ 1386125 h 4619197"/>
                    <a:gd name="connsiteX3" fmla="*/ 473765 w 756250"/>
                    <a:gd name="connsiteY3" fmla="*/ 2365543 h 4619197"/>
                    <a:gd name="connsiteX4" fmla="*/ 150047 w 756250"/>
                    <a:gd name="connsiteY4" fmla="*/ 3286860 h 4619197"/>
                    <a:gd name="connsiteX5" fmla="*/ 423962 w 756250"/>
                    <a:gd name="connsiteY5" fmla="*/ 3818069 h 4619197"/>
                    <a:gd name="connsiteX6" fmla="*/ 125145 w 756250"/>
                    <a:gd name="connsiteY6" fmla="*/ 4482082 h 4619197"/>
                    <a:gd name="connsiteX7" fmla="*/ 473765 w 756250"/>
                    <a:gd name="connsiteY7" fmla="*/ 4556783 h 4619197"/>
                    <a:gd name="connsiteX8" fmla="*/ 755981 w 756250"/>
                    <a:gd name="connsiteY8" fmla="*/ 3751668 h 4619197"/>
                    <a:gd name="connsiteX9" fmla="*/ 423962 w 756250"/>
                    <a:gd name="connsiteY9" fmla="*/ 3203858 h 4619197"/>
                    <a:gd name="connsiteX10" fmla="*/ 755981 w 756250"/>
                    <a:gd name="connsiteY10" fmla="*/ 2431944 h 4619197"/>
                    <a:gd name="connsiteX11" fmla="*/ 399060 w 756250"/>
                    <a:gd name="connsiteY11" fmla="*/ 1577029 h 4619197"/>
                    <a:gd name="connsiteX12" fmla="*/ 423962 w 756250"/>
                    <a:gd name="connsiteY12" fmla="*/ 1153721 h 4619197"/>
                    <a:gd name="connsiteX13" fmla="*/ 706178 w 756250"/>
                    <a:gd name="connsiteY13" fmla="*/ 630811 h 4619197"/>
                    <a:gd name="connsiteX14" fmla="*/ 399061 w 756250"/>
                    <a:gd name="connsiteY14" fmla="*/ 0 h 4619197"/>
                    <a:gd name="connsiteX15" fmla="*/ 91943 w 756250"/>
                    <a:gd name="connsiteY15" fmla="*/ 107902 h 4619197"/>
                    <a:gd name="connsiteX0" fmla="*/ 91943 w 756250"/>
                    <a:gd name="connsiteY0" fmla="*/ 107902 h 4609839"/>
                    <a:gd name="connsiteX1" fmla="*/ 365859 w 756250"/>
                    <a:gd name="connsiteY1" fmla="*/ 655712 h 4609839"/>
                    <a:gd name="connsiteX2" fmla="*/ 638 w 756250"/>
                    <a:gd name="connsiteY2" fmla="*/ 1386125 h 4609839"/>
                    <a:gd name="connsiteX3" fmla="*/ 473765 w 756250"/>
                    <a:gd name="connsiteY3" fmla="*/ 2365543 h 4609839"/>
                    <a:gd name="connsiteX4" fmla="*/ 150047 w 756250"/>
                    <a:gd name="connsiteY4" fmla="*/ 3286860 h 4609839"/>
                    <a:gd name="connsiteX5" fmla="*/ 423962 w 756250"/>
                    <a:gd name="connsiteY5" fmla="*/ 3818069 h 4609839"/>
                    <a:gd name="connsiteX6" fmla="*/ 125145 w 756250"/>
                    <a:gd name="connsiteY6" fmla="*/ 4482082 h 4609839"/>
                    <a:gd name="connsiteX7" fmla="*/ 473765 w 756250"/>
                    <a:gd name="connsiteY7" fmla="*/ 4556783 h 4609839"/>
                    <a:gd name="connsiteX8" fmla="*/ 755981 w 756250"/>
                    <a:gd name="connsiteY8" fmla="*/ 3751668 h 4609839"/>
                    <a:gd name="connsiteX9" fmla="*/ 423962 w 756250"/>
                    <a:gd name="connsiteY9" fmla="*/ 3203858 h 4609839"/>
                    <a:gd name="connsiteX10" fmla="*/ 755981 w 756250"/>
                    <a:gd name="connsiteY10" fmla="*/ 2431944 h 4609839"/>
                    <a:gd name="connsiteX11" fmla="*/ 399060 w 756250"/>
                    <a:gd name="connsiteY11" fmla="*/ 1577029 h 4609839"/>
                    <a:gd name="connsiteX12" fmla="*/ 423962 w 756250"/>
                    <a:gd name="connsiteY12" fmla="*/ 1153721 h 4609839"/>
                    <a:gd name="connsiteX13" fmla="*/ 706178 w 756250"/>
                    <a:gd name="connsiteY13" fmla="*/ 630811 h 4609839"/>
                    <a:gd name="connsiteX14" fmla="*/ 399061 w 756250"/>
                    <a:gd name="connsiteY14" fmla="*/ 0 h 4609839"/>
                    <a:gd name="connsiteX15" fmla="*/ 91943 w 756250"/>
                    <a:gd name="connsiteY15" fmla="*/ 107902 h 4609839"/>
                    <a:gd name="connsiteX0" fmla="*/ 91943 w 756250"/>
                    <a:gd name="connsiteY0" fmla="*/ 107902 h 4609839"/>
                    <a:gd name="connsiteX1" fmla="*/ 365859 w 756250"/>
                    <a:gd name="connsiteY1" fmla="*/ 655712 h 4609839"/>
                    <a:gd name="connsiteX2" fmla="*/ 638 w 756250"/>
                    <a:gd name="connsiteY2" fmla="*/ 1386125 h 4609839"/>
                    <a:gd name="connsiteX3" fmla="*/ 473765 w 756250"/>
                    <a:gd name="connsiteY3" fmla="*/ 2365543 h 4609839"/>
                    <a:gd name="connsiteX4" fmla="*/ 150047 w 756250"/>
                    <a:gd name="connsiteY4" fmla="*/ 3286860 h 4609839"/>
                    <a:gd name="connsiteX5" fmla="*/ 423962 w 756250"/>
                    <a:gd name="connsiteY5" fmla="*/ 3818069 h 4609839"/>
                    <a:gd name="connsiteX6" fmla="*/ 125145 w 756250"/>
                    <a:gd name="connsiteY6" fmla="*/ 4482082 h 4609839"/>
                    <a:gd name="connsiteX7" fmla="*/ 473765 w 756250"/>
                    <a:gd name="connsiteY7" fmla="*/ 4556783 h 4609839"/>
                    <a:gd name="connsiteX8" fmla="*/ 755981 w 756250"/>
                    <a:gd name="connsiteY8" fmla="*/ 3751668 h 4609839"/>
                    <a:gd name="connsiteX9" fmla="*/ 423962 w 756250"/>
                    <a:gd name="connsiteY9" fmla="*/ 3203858 h 4609839"/>
                    <a:gd name="connsiteX10" fmla="*/ 755981 w 756250"/>
                    <a:gd name="connsiteY10" fmla="*/ 2431944 h 4609839"/>
                    <a:gd name="connsiteX11" fmla="*/ 399060 w 756250"/>
                    <a:gd name="connsiteY11" fmla="*/ 1577029 h 4609839"/>
                    <a:gd name="connsiteX12" fmla="*/ 423962 w 756250"/>
                    <a:gd name="connsiteY12" fmla="*/ 1153721 h 4609839"/>
                    <a:gd name="connsiteX13" fmla="*/ 706178 w 756250"/>
                    <a:gd name="connsiteY13" fmla="*/ 630811 h 4609839"/>
                    <a:gd name="connsiteX14" fmla="*/ 399061 w 756250"/>
                    <a:gd name="connsiteY14" fmla="*/ 0 h 4609839"/>
                    <a:gd name="connsiteX15" fmla="*/ 91943 w 756250"/>
                    <a:gd name="connsiteY15" fmla="*/ 107902 h 4609839"/>
                    <a:gd name="connsiteX0" fmla="*/ 91943 w 756042"/>
                    <a:gd name="connsiteY0" fmla="*/ 107902 h 4649975"/>
                    <a:gd name="connsiteX1" fmla="*/ 365859 w 756042"/>
                    <a:gd name="connsiteY1" fmla="*/ 655712 h 4649975"/>
                    <a:gd name="connsiteX2" fmla="*/ 638 w 756042"/>
                    <a:gd name="connsiteY2" fmla="*/ 1386125 h 4649975"/>
                    <a:gd name="connsiteX3" fmla="*/ 473765 w 756042"/>
                    <a:gd name="connsiteY3" fmla="*/ 2365543 h 4649975"/>
                    <a:gd name="connsiteX4" fmla="*/ 150047 w 756042"/>
                    <a:gd name="connsiteY4" fmla="*/ 3286860 h 4649975"/>
                    <a:gd name="connsiteX5" fmla="*/ 423962 w 756042"/>
                    <a:gd name="connsiteY5" fmla="*/ 3818069 h 4649975"/>
                    <a:gd name="connsiteX6" fmla="*/ 125145 w 756042"/>
                    <a:gd name="connsiteY6" fmla="*/ 4482082 h 4649975"/>
                    <a:gd name="connsiteX7" fmla="*/ 448863 w 756042"/>
                    <a:gd name="connsiteY7" fmla="*/ 4606584 h 4649975"/>
                    <a:gd name="connsiteX8" fmla="*/ 755981 w 756042"/>
                    <a:gd name="connsiteY8" fmla="*/ 3751668 h 4649975"/>
                    <a:gd name="connsiteX9" fmla="*/ 423962 w 756042"/>
                    <a:gd name="connsiteY9" fmla="*/ 3203858 h 4649975"/>
                    <a:gd name="connsiteX10" fmla="*/ 755981 w 756042"/>
                    <a:gd name="connsiteY10" fmla="*/ 2431944 h 4649975"/>
                    <a:gd name="connsiteX11" fmla="*/ 399060 w 756042"/>
                    <a:gd name="connsiteY11" fmla="*/ 1577029 h 4649975"/>
                    <a:gd name="connsiteX12" fmla="*/ 423962 w 756042"/>
                    <a:gd name="connsiteY12" fmla="*/ 1153721 h 4649975"/>
                    <a:gd name="connsiteX13" fmla="*/ 706178 w 756042"/>
                    <a:gd name="connsiteY13" fmla="*/ 630811 h 4649975"/>
                    <a:gd name="connsiteX14" fmla="*/ 399061 w 756042"/>
                    <a:gd name="connsiteY14" fmla="*/ 0 h 4649975"/>
                    <a:gd name="connsiteX15" fmla="*/ 91943 w 756042"/>
                    <a:gd name="connsiteY15" fmla="*/ 107902 h 4649975"/>
                    <a:gd name="connsiteX0" fmla="*/ 91943 w 756042"/>
                    <a:gd name="connsiteY0" fmla="*/ 107902 h 4649975"/>
                    <a:gd name="connsiteX1" fmla="*/ 365859 w 756042"/>
                    <a:gd name="connsiteY1" fmla="*/ 655712 h 4649975"/>
                    <a:gd name="connsiteX2" fmla="*/ 638 w 756042"/>
                    <a:gd name="connsiteY2" fmla="*/ 1386125 h 4649975"/>
                    <a:gd name="connsiteX3" fmla="*/ 473765 w 756042"/>
                    <a:gd name="connsiteY3" fmla="*/ 2365543 h 4649975"/>
                    <a:gd name="connsiteX4" fmla="*/ 150047 w 756042"/>
                    <a:gd name="connsiteY4" fmla="*/ 3286860 h 4649975"/>
                    <a:gd name="connsiteX5" fmla="*/ 423962 w 756042"/>
                    <a:gd name="connsiteY5" fmla="*/ 3818069 h 4649975"/>
                    <a:gd name="connsiteX6" fmla="*/ 125145 w 756042"/>
                    <a:gd name="connsiteY6" fmla="*/ 4482082 h 4649975"/>
                    <a:gd name="connsiteX7" fmla="*/ 448863 w 756042"/>
                    <a:gd name="connsiteY7" fmla="*/ 4606584 h 4649975"/>
                    <a:gd name="connsiteX8" fmla="*/ 755981 w 756042"/>
                    <a:gd name="connsiteY8" fmla="*/ 3751668 h 4649975"/>
                    <a:gd name="connsiteX9" fmla="*/ 423962 w 756042"/>
                    <a:gd name="connsiteY9" fmla="*/ 3203858 h 4649975"/>
                    <a:gd name="connsiteX10" fmla="*/ 755981 w 756042"/>
                    <a:gd name="connsiteY10" fmla="*/ 2431944 h 4649975"/>
                    <a:gd name="connsiteX11" fmla="*/ 399060 w 756042"/>
                    <a:gd name="connsiteY11" fmla="*/ 1577029 h 4649975"/>
                    <a:gd name="connsiteX12" fmla="*/ 423962 w 756042"/>
                    <a:gd name="connsiteY12" fmla="*/ 1153721 h 4649975"/>
                    <a:gd name="connsiteX13" fmla="*/ 706178 w 756042"/>
                    <a:gd name="connsiteY13" fmla="*/ 630811 h 4649975"/>
                    <a:gd name="connsiteX14" fmla="*/ 399061 w 756042"/>
                    <a:gd name="connsiteY14" fmla="*/ 0 h 4649975"/>
                    <a:gd name="connsiteX15" fmla="*/ 91943 w 756042"/>
                    <a:gd name="connsiteY15" fmla="*/ 107902 h 4649975"/>
                    <a:gd name="connsiteX0" fmla="*/ 91943 w 756042"/>
                    <a:gd name="connsiteY0" fmla="*/ 107902 h 4606584"/>
                    <a:gd name="connsiteX1" fmla="*/ 365859 w 756042"/>
                    <a:gd name="connsiteY1" fmla="*/ 655712 h 4606584"/>
                    <a:gd name="connsiteX2" fmla="*/ 638 w 756042"/>
                    <a:gd name="connsiteY2" fmla="*/ 1386125 h 4606584"/>
                    <a:gd name="connsiteX3" fmla="*/ 473765 w 756042"/>
                    <a:gd name="connsiteY3" fmla="*/ 2365543 h 4606584"/>
                    <a:gd name="connsiteX4" fmla="*/ 150047 w 756042"/>
                    <a:gd name="connsiteY4" fmla="*/ 3286860 h 4606584"/>
                    <a:gd name="connsiteX5" fmla="*/ 423962 w 756042"/>
                    <a:gd name="connsiteY5" fmla="*/ 3818069 h 4606584"/>
                    <a:gd name="connsiteX6" fmla="*/ 125145 w 756042"/>
                    <a:gd name="connsiteY6" fmla="*/ 4482082 h 4606584"/>
                    <a:gd name="connsiteX7" fmla="*/ 448863 w 756042"/>
                    <a:gd name="connsiteY7" fmla="*/ 4606584 h 4606584"/>
                    <a:gd name="connsiteX8" fmla="*/ 755981 w 756042"/>
                    <a:gd name="connsiteY8" fmla="*/ 3751668 h 4606584"/>
                    <a:gd name="connsiteX9" fmla="*/ 423962 w 756042"/>
                    <a:gd name="connsiteY9" fmla="*/ 3203858 h 4606584"/>
                    <a:gd name="connsiteX10" fmla="*/ 755981 w 756042"/>
                    <a:gd name="connsiteY10" fmla="*/ 2431944 h 4606584"/>
                    <a:gd name="connsiteX11" fmla="*/ 399060 w 756042"/>
                    <a:gd name="connsiteY11" fmla="*/ 1577029 h 4606584"/>
                    <a:gd name="connsiteX12" fmla="*/ 423962 w 756042"/>
                    <a:gd name="connsiteY12" fmla="*/ 1153721 h 4606584"/>
                    <a:gd name="connsiteX13" fmla="*/ 706178 w 756042"/>
                    <a:gd name="connsiteY13" fmla="*/ 630811 h 4606584"/>
                    <a:gd name="connsiteX14" fmla="*/ 399061 w 756042"/>
                    <a:gd name="connsiteY14" fmla="*/ 0 h 4606584"/>
                    <a:gd name="connsiteX15" fmla="*/ 91943 w 756042"/>
                    <a:gd name="connsiteY15" fmla="*/ 107902 h 4606584"/>
                    <a:gd name="connsiteX0" fmla="*/ 91943 w 760460"/>
                    <a:gd name="connsiteY0" fmla="*/ 107902 h 4482082"/>
                    <a:gd name="connsiteX1" fmla="*/ 365859 w 760460"/>
                    <a:gd name="connsiteY1" fmla="*/ 655712 h 4482082"/>
                    <a:gd name="connsiteX2" fmla="*/ 638 w 760460"/>
                    <a:gd name="connsiteY2" fmla="*/ 1386125 h 4482082"/>
                    <a:gd name="connsiteX3" fmla="*/ 473765 w 760460"/>
                    <a:gd name="connsiteY3" fmla="*/ 2365543 h 4482082"/>
                    <a:gd name="connsiteX4" fmla="*/ 150047 w 760460"/>
                    <a:gd name="connsiteY4" fmla="*/ 3286860 h 4482082"/>
                    <a:gd name="connsiteX5" fmla="*/ 423962 w 760460"/>
                    <a:gd name="connsiteY5" fmla="*/ 3818069 h 4482082"/>
                    <a:gd name="connsiteX6" fmla="*/ 125145 w 760460"/>
                    <a:gd name="connsiteY6" fmla="*/ 4482082 h 4482082"/>
                    <a:gd name="connsiteX7" fmla="*/ 755981 w 760460"/>
                    <a:gd name="connsiteY7" fmla="*/ 3751668 h 4482082"/>
                    <a:gd name="connsiteX8" fmla="*/ 423962 w 760460"/>
                    <a:gd name="connsiteY8" fmla="*/ 3203858 h 4482082"/>
                    <a:gd name="connsiteX9" fmla="*/ 755981 w 760460"/>
                    <a:gd name="connsiteY9" fmla="*/ 2431944 h 4482082"/>
                    <a:gd name="connsiteX10" fmla="*/ 399060 w 760460"/>
                    <a:gd name="connsiteY10" fmla="*/ 1577029 h 4482082"/>
                    <a:gd name="connsiteX11" fmla="*/ 423962 w 760460"/>
                    <a:gd name="connsiteY11" fmla="*/ 1153721 h 4482082"/>
                    <a:gd name="connsiteX12" fmla="*/ 706178 w 760460"/>
                    <a:gd name="connsiteY12" fmla="*/ 630811 h 4482082"/>
                    <a:gd name="connsiteX13" fmla="*/ 399061 w 760460"/>
                    <a:gd name="connsiteY13" fmla="*/ 0 h 4482082"/>
                    <a:gd name="connsiteX14" fmla="*/ 91943 w 760460"/>
                    <a:gd name="connsiteY14" fmla="*/ 107902 h 4482082"/>
                    <a:gd name="connsiteX0" fmla="*/ 91943 w 756019"/>
                    <a:gd name="connsiteY0" fmla="*/ 107902 h 3858193"/>
                    <a:gd name="connsiteX1" fmla="*/ 365859 w 756019"/>
                    <a:gd name="connsiteY1" fmla="*/ 655712 h 3858193"/>
                    <a:gd name="connsiteX2" fmla="*/ 638 w 756019"/>
                    <a:gd name="connsiteY2" fmla="*/ 1386125 h 3858193"/>
                    <a:gd name="connsiteX3" fmla="*/ 473765 w 756019"/>
                    <a:gd name="connsiteY3" fmla="*/ 2365543 h 3858193"/>
                    <a:gd name="connsiteX4" fmla="*/ 150047 w 756019"/>
                    <a:gd name="connsiteY4" fmla="*/ 3286860 h 3858193"/>
                    <a:gd name="connsiteX5" fmla="*/ 423962 w 756019"/>
                    <a:gd name="connsiteY5" fmla="*/ 3818069 h 3858193"/>
                    <a:gd name="connsiteX6" fmla="*/ 755981 w 756019"/>
                    <a:gd name="connsiteY6" fmla="*/ 3751668 h 3858193"/>
                    <a:gd name="connsiteX7" fmla="*/ 423962 w 756019"/>
                    <a:gd name="connsiteY7" fmla="*/ 3203858 h 3858193"/>
                    <a:gd name="connsiteX8" fmla="*/ 755981 w 756019"/>
                    <a:gd name="connsiteY8" fmla="*/ 2431944 h 3858193"/>
                    <a:gd name="connsiteX9" fmla="*/ 399060 w 756019"/>
                    <a:gd name="connsiteY9" fmla="*/ 1577029 h 3858193"/>
                    <a:gd name="connsiteX10" fmla="*/ 423962 w 756019"/>
                    <a:gd name="connsiteY10" fmla="*/ 1153721 h 3858193"/>
                    <a:gd name="connsiteX11" fmla="*/ 706178 w 756019"/>
                    <a:gd name="connsiteY11" fmla="*/ 630811 h 3858193"/>
                    <a:gd name="connsiteX12" fmla="*/ 399061 w 756019"/>
                    <a:gd name="connsiteY12" fmla="*/ 0 h 3858193"/>
                    <a:gd name="connsiteX13" fmla="*/ 91943 w 756019"/>
                    <a:gd name="connsiteY13" fmla="*/ 107902 h 3858193"/>
                    <a:gd name="connsiteX0" fmla="*/ 91943 w 759810"/>
                    <a:gd name="connsiteY0" fmla="*/ 107902 h 3752222"/>
                    <a:gd name="connsiteX1" fmla="*/ 365859 w 759810"/>
                    <a:gd name="connsiteY1" fmla="*/ 655712 h 3752222"/>
                    <a:gd name="connsiteX2" fmla="*/ 638 w 759810"/>
                    <a:gd name="connsiteY2" fmla="*/ 1386125 h 3752222"/>
                    <a:gd name="connsiteX3" fmla="*/ 473765 w 759810"/>
                    <a:gd name="connsiteY3" fmla="*/ 2365543 h 3752222"/>
                    <a:gd name="connsiteX4" fmla="*/ 150047 w 759810"/>
                    <a:gd name="connsiteY4" fmla="*/ 3286860 h 3752222"/>
                    <a:gd name="connsiteX5" fmla="*/ 755981 w 759810"/>
                    <a:gd name="connsiteY5" fmla="*/ 3751668 h 3752222"/>
                    <a:gd name="connsiteX6" fmla="*/ 423962 w 759810"/>
                    <a:gd name="connsiteY6" fmla="*/ 3203858 h 3752222"/>
                    <a:gd name="connsiteX7" fmla="*/ 755981 w 759810"/>
                    <a:gd name="connsiteY7" fmla="*/ 2431944 h 3752222"/>
                    <a:gd name="connsiteX8" fmla="*/ 399060 w 759810"/>
                    <a:gd name="connsiteY8" fmla="*/ 1577029 h 3752222"/>
                    <a:gd name="connsiteX9" fmla="*/ 423962 w 759810"/>
                    <a:gd name="connsiteY9" fmla="*/ 1153721 h 3752222"/>
                    <a:gd name="connsiteX10" fmla="*/ 706178 w 759810"/>
                    <a:gd name="connsiteY10" fmla="*/ 630811 h 3752222"/>
                    <a:gd name="connsiteX11" fmla="*/ 399061 w 759810"/>
                    <a:gd name="connsiteY11" fmla="*/ 0 h 3752222"/>
                    <a:gd name="connsiteX12" fmla="*/ 91943 w 759810"/>
                    <a:gd name="connsiteY12" fmla="*/ 107902 h 3752222"/>
                    <a:gd name="connsiteX0" fmla="*/ 91943 w 756034"/>
                    <a:gd name="connsiteY0" fmla="*/ 107902 h 3359610"/>
                    <a:gd name="connsiteX1" fmla="*/ 365859 w 756034"/>
                    <a:gd name="connsiteY1" fmla="*/ 655712 h 3359610"/>
                    <a:gd name="connsiteX2" fmla="*/ 638 w 756034"/>
                    <a:gd name="connsiteY2" fmla="*/ 1386125 h 3359610"/>
                    <a:gd name="connsiteX3" fmla="*/ 473765 w 756034"/>
                    <a:gd name="connsiteY3" fmla="*/ 2365543 h 3359610"/>
                    <a:gd name="connsiteX4" fmla="*/ 150047 w 756034"/>
                    <a:gd name="connsiteY4" fmla="*/ 3286860 h 3359610"/>
                    <a:gd name="connsiteX5" fmla="*/ 423962 w 756034"/>
                    <a:gd name="connsiteY5" fmla="*/ 3203858 h 3359610"/>
                    <a:gd name="connsiteX6" fmla="*/ 755981 w 756034"/>
                    <a:gd name="connsiteY6" fmla="*/ 2431944 h 3359610"/>
                    <a:gd name="connsiteX7" fmla="*/ 399060 w 756034"/>
                    <a:gd name="connsiteY7" fmla="*/ 1577029 h 3359610"/>
                    <a:gd name="connsiteX8" fmla="*/ 423962 w 756034"/>
                    <a:gd name="connsiteY8" fmla="*/ 1153721 h 3359610"/>
                    <a:gd name="connsiteX9" fmla="*/ 706178 w 756034"/>
                    <a:gd name="connsiteY9" fmla="*/ 630811 h 3359610"/>
                    <a:gd name="connsiteX10" fmla="*/ 399061 w 756034"/>
                    <a:gd name="connsiteY10" fmla="*/ 0 h 3359610"/>
                    <a:gd name="connsiteX11" fmla="*/ 91943 w 756034"/>
                    <a:gd name="connsiteY11" fmla="*/ 107902 h 3359610"/>
                    <a:gd name="connsiteX0" fmla="*/ 91943 w 756031"/>
                    <a:gd name="connsiteY0" fmla="*/ 107902 h 3225170"/>
                    <a:gd name="connsiteX1" fmla="*/ 365859 w 756031"/>
                    <a:gd name="connsiteY1" fmla="*/ 655712 h 3225170"/>
                    <a:gd name="connsiteX2" fmla="*/ 638 w 756031"/>
                    <a:gd name="connsiteY2" fmla="*/ 1386125 h 3225170"/>
                    <a:gd name="connsiteX3" fmla="*/ 473765 w 756031"/>
                    <a:gd name="connsiteY3" fmla="*/ 2365543 h 3225170"/>
                    <a:gd name="connsiteX4" fmla="*/ 261445 w 756031"/>
                    <a:gd name="connsiteY4" fmla="*/ 2953231 h 3225170"/>
                    <a:gd name="connsiteX5" fmla="*/ 423962 w 756031"/>
                    <a:gd name="connsiteY5" fmla="*/ 3203858 h 3225170"/>
                    <a:gd name="connsiteX6" fmla="*/ 755981 w 756031"/>
                    <a:gd name="connsiteY6" fmla="*/ 2431944 h 3225170"/>
                    <a:gd name="connsiteX7" fmla="*/ 399060 w 756031"/>
                    <a:gd name="connsiteY7" fmla="*/ 1577029 h 3225170"/>
                    <a:gd name="connsiteX8" fmla="*/ 423962 w 756031"/>
                    <a:gd name="connsiteY8" fmla="*/ 1153721 h 3225170"/>
                    <a:gd name="connsiteX9" fmla="*/ 706178 w 756031"/>
                    <a:gd name="connsiteY9" fmla="*/ 630811 h 3225170"/>
                    <a:gd name="connsiteX10" fmla="*/ 399061 w 756031"/>
                    <a:gd name="connsiteY10" fmla="*/ 0 h 3225170"/>
                    <a:gd name="connsiteX11" fmla="*/ 91943 w 756031"/>
                    <a:gd name="connsiteY11" fmla="*/ 107902 h 3225170"/>
                    <a:gd name="connsiteX0" fmla="*/ 91943 w 763838"/>
                    <a:gd name="connsiteY0" fmla="*/ 107902 h 3045801"/>
                    <a:gd name="connsiteX1" fmla="*/ 365859 w 763838"/>
                    <a:gd name="connsiteY1" fmla="*/ 655712 h 3045801"/>
                    <a:gd name="connsiteX2" fmla="*/ 638 w 763838"/>
                    <a:gd name="connsiteY2" fmla="*/ 1386125 h 3045801"/>
                    <a:gd name="connsiteX3" fmla="*/ 473765 w 763838"/>
                    <a:gd name="connsiteY3" fmla="*/ 2365543 h 3045801"/>
                    <a:gd name="connsiteX4" fmla="*/ 261445 w 763838"/>
                    <a:gd name="connsiteY4" fmla="*/ 2953231 h 3045801"/>
                    <a:gd name="connsiteX5" fmla="*/ 614930 w 763838"/>
                    <a:gd name="connsiteY5" fmla="*/ 2991549 h 3045801"/>
                    <a:gd name="connsiteX6" fmla="*/ 755981 w 763838"/>
                    <a:gd name="connsiteY6" fmla="*/ 2431944 h 3045801"/>
                    <a:gd name="connsiteX7" fmla="*/ 399060 w 763838"/>
                    <a:gd name="connsiteY7" fmla="*/ 1577029 h 3045801"/>
                    <a:gd name="connsiteX8" fmla="*/ 423962 w 763838"/>
                    <a:gd name="connsiteY8" fmla="*/ 1153721 h 3045801"/>
                    <a:gd name="connsiteX9" fmla="*/ 706178 w 763838"/>
                    <a:gd name="connsiteY9" fmla="*/ 630811 h 3045801"/>
                    <a:gd name="connsiteX10" fmla="*/ 399061 w 763838"/>
                    <a:gd name="connsiteY10" fmla="*/ 0 h 3045801"/>
                    <a:gd name="connsiteX11" fmla="*/ 91943 w 763838"/>
                    <a:gd name="connsiteY11" fmla="*/ 107902 h 3045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838" h="3045801">
                      <a:moveTo>
                        <a:pt x="91943" y="107902"/>
                      </a:moveTo>
                      <a:cubicBezTo>
                        <a:pt x="177714" y="233787"/>
                        <a:pt x="381076" y="442675"/>
                        <a:pt x="365859" y="655712"/>
                      </a:cubicBezTo>
                      <a:cubicBezTo>
                        <a:pt x="350642" y="868749"/>
                        <a:pt x="-17346" y="1101153"/>
                        <a:pt x="638" y="1386125"/>
                      </a:cubicBezTo>
                      <a:cubicBezTo>
                        <a:pt x="18622" y="1671097"/>
                        <a:pt x="430297" y="2104359"/>
                        <a:pt x="473765" y="2365543"/>
                      </a:cubicBezTo>
                      <a:cubicBezTo>
                        <a:pt x="517233" y="2626727"/>
                        <a:pt x="237917" y="2848897"/>
                        <a:pt x="261445" y="2953231"/>
                      </a:cubicBezTo>
                      <a:cubicBezTo>
                        <a:pt x="284973" y="3057565"/>
                        <a:pt x="532507" y="3078430"/>
                        <a:pt x="614930" y="2991549"/>
                      </a:cubicBezTo>
                      <a:cubicBezTo>
                        <a:pt x="697353" y="2904668"/>
                        <a:pt x="791959" y="2667697"/>
                        <a:pt x="755981" y="2431944"/>
                      </a:cubicBezTo>
                      <a:cubicBezTo>
                        <a:pt x="720003" y="2196191"/>
                        <a:pt x="454397" y="1790066"/>
                        <a:pt x="399060" y="1577029"/>
                      </a:cubicBezTo>
                      <a:cubicBezTo>
                        <a:pt x="343724" y="1363992"/>
                        <a:pt x="372776" y="1311424"/>
                        <a:pt x="423962" y="1153721"/>
                      </a:cubicBezTo>
                      <a:cubicBezTo>
                        <a:pt x="475148" y="996018"/>
                        <a:pt x="720012" y="820331"/>
                        <a:pt x="706178" y="630811"/>
                      </a:cubicBezTo>
                      <a:cubicBezTo>
                        <a:pt x="692344" y="441291"/>
                        <a:pt x="483447" y="113435"/>
                        <a:pt x="399061" y="0"/>
                      </a:cubicBezTo>
                      <a:cubicBezTo>
                        <a:pt x="265432" y="17104"/>
                        <a:pt x="188782" y="40117"/>
                        <a:pt x="91943" y="107902"/>
                      </a:cubicBezTo>
                      <a:close/>
                    </a:path>
                  </a:pathLst>
                </a:custGeom>
                <a:solidFill>
                  <a:srgbClr val="3366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cxnSp>
              <p:nvCxnSpPr>
                <p:cNvPr id="284" name="Straight Connector 283">
                  <a:extLst>
                    <a:ext uri="{FF2B5EF4-FFF2-40B4-BE49-F238E27FC236}">
                      <a16:creationId xmlns:a16="http://schemas.microsoft.com/office/drawing/2014/main" id="{CB403777-4835-3241-9879-8AA70E636E37}"/>
                    </a:ext>
                  </a:extLst>
                </p:cNvPr>
                <p:cNvCxnSpPr/>
                <p:nvPr/>
              </p:nvCxnSpPr>
              <p:spPr>
                <a:xfrm flipV="1">
                  <a:off x="503541" y="1"/>
                  <a:ext cx="452421" cy="16861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85" name="Oval 284">
                  <a:extLst>
                    <a:ext uri="{FF2B5EF4-FFF2-40B4-BE49-F238E27FC236}">
                      <a16:creationId xmlns:a16="http://schemas.microsoft.com/office/drawing/2014/main" id="{22B0B0D5-2470-2B46-AD53-D9CFDDBC99C3}"/>
                    </a:ext>
                  </a:extLst>
                </p:cNvPr>
                <p:cNvSpPr/>
                <p:nvPr/>
              </p:nvSpPr>
              <p:spPr>
                <a:xfrm>
                  <a:off x="763581" y="181891"/>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286" name="Oval 285">
                  <a:extLst>
                    <a:ext uri="{FF2B5EF4-FFF2-40B4-BE49-F238E27FC236}">
                      <a16:creationId xmlns:a16="http://schemas.microsoft.com/office/drawing/2014/main" id="{5933D527-B248-7649-B27D-46407D2DF749}"/>
                    </a:ext>
                  </a:extLst>
                </p:cNvPr>
                <p:cNvSpPr/>
                <p:nvPr/>
              </p:nvSpPr>
              <p:spPr>
                <a:xfrm>
                  <a:off x="850146" y="401577"/>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289" name="Oval 288">
                  <a:extLst>
                    <a:ext uri="{FF2B5EF4-FFF2-40B4-BE49-F238E27FC236}">
                      <a16:creationId xmlns:a16="http://schemas.microsoft.com/office/drawing/2014/main" id="{0DEDD278-88AB-4D40-98D6-227D26566A63}"/>
                    </a:ext>
                  </a:extLst>
                </p:cNvPr>
                <p:cNvSpPr/>
                <p:nvPr/>
              </p:nvSpPr>
              <p:spPr>
                <a:xfrm>
                  <a:off x="885961" y="624165"/>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291" name="Oval 290">
                  <a:extLst>
                    <a:ext uri="{FF2B5EF4-FFF2-40B4-BE49-F238E27FC236}">
                      <a16:creationId xmlns:a16="http://schemas.microsoft.com/office/drawing/2014/main" id="{410CF8B5-8AAE-D849-B654-61CC3AFD4533}"/>
                    </a:ext>
                  </a:extLst>
                </p:cNvPr>
                <p:cNvSpPr/>
                <p:nvPr/>
              </p:nvSpPr>
              <p:spPr>
                <a:xfrm>
                  <a:off x="859771" y="815749"/>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292" name="Oval 291">
                  <a:extLst>
                    <a:ext uri="{FF2B5EF4-FFF2-40B4-BE49-F238E27FC236}">
                      <a16:creationId xmlns:a16="http://schemas.microsoft.com/office/drawing/2014/main" id="{17298BD8-C8DB-1B4B-8682-9F12D6B72359}"/>
                    </a:ext>
                  </a:extLst>
                </p:cNvPr>
                <p:cNvSpPr/>
                <p:nvPr/>
              </p:nvSpPr>
              <p:spPr>
                <a:xfrm>
                  <a:off x="787083" y="1021831"/>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294" name="Oval 293">
                  <a:extLst>
                    <a:ext uri="{FF2B5EF4-FFF2-40B4-BE49-F238E27FC236}">
                      <a16:creationId xmlns:a16="http://schemas.microsoft.com/office/drawing/2014/main" id="{73D428E9-A465-194B-887E-8D27E7E6E36D}"/>
                    </a:ext>
                  </a:extLst>
                </p:cNvPr>
                <p:cNvSpPr/>
                <p:nvPr/>
              </p:nvSpPr>
              <p:spPr>
                <a:xfrm>
                  <a:off x="738987" y="1213863"/>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298" name="Oval 297">
                  <a:extLst>
                    <a:ext uri="{FF2B5EF4-FFF2-40B4-BE49-F238E27FC236}">
                      <a16:creationId xmlns:a16="http://schemas.microsoft.com/office/drawing/2014/main" id="{395ED517-AF8A-2F48-B045-105B1FC8E196}"/>
                    </a:ext>
                  </a:extLst>
                </p:cNvPr>
                <p:cNvSpPr/>
                <p:nvPr/>
              </p:nvSpPr>
              <p:spPr>
                <a:xfrm>
                  <a:off x="742216" y="1747578"/>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299" name="Oval 298">
                  <a:extLst>
                    <a:ext uri="{FF2B5EF4-FFF2-40B4-BE49-F238E27FC236}">
                      <a16:creationId xmlns:a16="http://schemas.microsoft.com/office/drawing/2014/main" id="{2C7A6AC7-58E5-894A-AB68-1AE510A8FA65}"/>
                    </a:ext>
                  </a:extLst>
                </p:cNvPr>
                <p:cNvSpPr/>
                <p:nvPr/>
              </p:nvSpPr>
              <p:spPr>
                <a:xfrm>
                  <a:off x="798273" y="1943171"/>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00" name="Oval 299">
                  <a:extLst>
                    <a:ext uri="{FF2B5EF4-FFF2-40B4-BE49-F238E27FC236}">
                      <a16:creationId xmlns:a16="http://schemas.microsoft.com/office/drawing/2014/main" id="{6976932D-6CA2-4640-A030-732B062C0A68}"/>
                    </a:ext>
                  </a:extLst>
                </p:cNvPr>
                <p:cNvSpPr/>
                <p:nvPr/>
              </p:nvSpPr>
              <p:spPr>
                <a:xfrm>
                  <a:off x="883309" y="2149706"/>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01" name="Oval 300">
                  <a:extLst>
                    <a:ext uri="{FF2B5EF4-FFF2-40B4-BE49-F238E27FC236}">
                      <a16:creationId xmlns:a16="http://schemas.microsoft.com/office/drawing/2014/main" id="{CDEE9CD2-351F-9A42-82D9-BF1030CF6922}"/>
                    </a:ext>
                  </a:extLst>
                </p:cNvPr>
                <p:cNvSpPr/>
                <p:nvPr/>
              </p:nvSpPr>
              <p:spPr>
                <a:xfrm>
                  <a:off x="932428" y="2389465"/>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02" name="Oval 301">
                  <a:extLst>
                    <a:ext uri="{FF2B5EF4-FFF2-40B4-BE49-F238E27FC236}">
                      <a16:creationId xmlns:a16="http://schemas.microsoft.com/office/drawing/2014/main" id="{38BB0095-5B7E-A640-BD09-AE2C0FB24801}"/>
                    </a:ext>
                  </a:extLst>
                </p:cNvPr>
                <p:cNvSpPr/>
                <p:nvPr/>
              </p:nvSpPr>
              <p:spPr>
                <a:xfrm>
                  <a:off x="904993" y="2608481"/>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03" name="Oval 302">
                  <a:extLst>
                    <a:ext uri="{FF2B5EF4-FFF2-40B4-BE49-F238E27FC236}">
                      <a16:creationId xmlns:a16="http://schemas.microsoft.com/office/drawing/2014/main" id="{7B4CBE6C-960B-9E4C-8DCF-ADB0B93C308E}"/>
                    </a:ext>
                  </a:extLst>
                </p:cNvPr>
                <p:cNvSpPr/>
                <p:nvPr/>
              </p:nvSpPr>
              <p:spPr>
                <a:xfrm>
                  <a:off x="888647" y="2803637"/>
                  <a:ext cx="96191" cy="88319"/>
                </a:xfrm>
                <a:prstGeom prst="ellipse">
                  <a:avLst/>
                </a:prstGeom>
                <a:solidFill>
                  <a:srgbClr val="FFFF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04" name="Freeform 303">
                  <a:extLst>
                    <a:ext uri="{FF2B5EF4-FFF2-40B4-BE49-F238E27FC236}">
                      <a16:creationId xmlns:a16="http://schemas.microsoft.com/office/drawing/2014/main" id="{80BD1B9B-73F9-524B-9E0F-046E998974B0}"/>
                    </a:ext>
                  </a:extLst>
                </p:cNvPr>
                <p:cNvSpPr/>
                <p:nvPr/>
              </p:nvSpPr>
              <p:spPr>
                <a:xfrm>
                  <a:off x="706960" y="117173"/>
                  <a:ext cx="235705" cy="1220346"/>
                </a:xfrm>
                <a:custGeom>
                  <a:avLst/>
                  <a:gdLst>
                    <a:gd name="connsiteX0" fmla="*/ 59267 w 203346"/>
                    <a:gd name="connsiteY0" fmla="*/ 0 h 1193800"/>
                    <a:gd name="connsiteX1" fmla="*/ 203200 w 203346"/>
                    <a:gd name="connsiteY1" fmla="*/ 347133 h 1193800"/>
                    <a:gd name="connsiteX2" fmla="*/ 84667 w 203346"/>
                    <a:gd name="connsiteY2" fmla="*/ 973666 h 1193800"/>
                    <a:gd name="connsiteX3" fmla="*/ 0 w 203346"/>
                    <a:gd name="connsiteY3" fmla="*/ 1193800 h 1193800"/>
                    <a:gd name="connsiteX0" fmla="*/ 0 w 144079"/>
                    <a:gd name="connsiteY0" fmla="*/ 0 h 973666"/>
                    <a:gd name="connsiteX1" fmla="*/ 143933 w 144079"/>
                    <a:gd name="connsiteY1" fmla="*/ 347133 h 973666"/>
                    <a:gd name="connsiteX2" fmla="*/ 25400 w 144079"/>
                    <a:gd name="connsiteY2" fmla="*/ 973666 h 973666"/>
                    <a:gd name="connsiteX0" fmla="*/ 0 w 169447"/>
                    <a:gd name="connsiteY0" fmla="*/ 0 h 973666"/>
                    <a:gd name="connsiteX1" fmla="*/ 169333 w 169447"/>
                    <a:gd name="connsiteY1" fmla="*/ 423333 h 973666"/>
                    <a:gd name="connsiteX2" fmla="*/ 25400 w 169447"/>
                    <a:gd name="connsiteY2" fmla="*/ 973666 h 973666"/>
                    <a:gd name="connsiteX0" fmla="*/ 0 w 169447"/>
                    <a:gd name="connsiteY0" fmla="*/ 0 h 1236132"/>
                    <a:gd name="connsiteX1" fmla="*/ 169333 w 169447"/>
                    <a:gd name="connsiteY1" fmla="*/ 423333 h 1236132"/>
                    <a:gd name="connsiteX2" fmla="*/ 25400 w 169447"/>
                    <a:gd name="connsiteY2" fmla="*/ 1236132 h 1236132"/>
                    <a:gd name="connsiteX0" fmla="*/ 0 w 186366"/>
                    <a:gd name="connsiteY0" fmla="*/ 0 h 1236132"/>
                    <a:gd name="connsiteX1" fmla="*/ 186266 w 186366"/>
                    <a:gd name="connsiteY1" fmla="*/ 533400 h 1236132"/>
                    <a:gd name="connsiteX2" fmla="*/ 25400 w 186366"/>
                    <a:gd name="connsiteY2" fmla="*/ 1236132 h 1236132"/>
                    <a:gd name="connsiteX0" fmla="*/ 16933 w 160941"/>
                    <a:gd name="connsiteY0" fmla="*/ 0 h 1261532"/>
                    <a:gd name="connsiteX1" fmla="*/ 160866 w 160941"/>
                    <a:gd name="connsiteY1" fmla="*/ 558800 h 1261532"/>
                    <a:gd name="connsiteX2" fmla="*/ 0 w 160941"/>
                    <a:gd name="connsiteY2" fmla="*/ 1261532 h 1261532"/>
                    <a:gd name="connsiteX0" fmla="*/ 16933 w 160941"/>
                    <a:gd name="connsiteY0" fmla="*/ 0 h 1261532"/>
                    <a:gd name="connsiteX1" fmla="*/ 160866 w 160941"/>
                    <a:gd name="connsiteY1" fmla="*/ 558800 h 1261532"/>
                    <a:gd name="connsiteX2" fmla="*/ 0 w 160941"/>
                    <a:gd name="connsiteY2" fmla="*/ 1261532 h 1261532"/>
                    <a:gd name="connsiteX0" fmla="*/ 16933 w 203248"/>
                    <a:gd name="connsiteY0" fmla="*/ 0 h 1261532"/>
                    <a:gd name="connsiteX1" fmla="*/ 203199 w 203248"/>
                    <a:gd name="connsiteY1" fmla="*/ 558800 h 1261532"/>
                    <a:gd name="connsiteX2" fmla="*/ 0 w 203248"/>
                    <a:gd name="connsiteY2" fmla="*/ 1261532 h 1261532"/>
                  </a:gdLst>
                  <a:ahLst/>
                  <a:cxnLst>
                    <a:cxn ang="0">
                      <a:pos x="connsiteX0" y="connsiteY0"/>
                    </a:cxn>
                    <a:cxn ang="0">
                      <a:pos x="connsiteX1" y="connsiteY1"/>
                    </a:cxn>
                    <a:cxn ang="0">
                      <a:pos x="connsiteX2" y="connsiteY2"/>
                    </a:cxn>
                  </a:cxnLst>
                  <a:rect l="l" t="t" r="r" b="b"/>
                  <a:pathLst>
                    <a:path w="203248" h="1261532">
                      <a:moveTo>
                        <a:pt x="16933" y="0"/>
                      </a:moveTo>
                      <a:cubicBezTo>
                        <a:pt x="86783" y="92427"/>
                        <a:pt x="206021" y="348545"/>
                        <a:pt x="203199" y="558800"/>
                      </a:cubicBezTo>
                      <a:cubicBezTo>
                        <a:pt x="200377" y="769055"/>
                        <a:pt x="67734" y="1120421"/>
                        <a:pt x="0" y="1261532"/>
                      </a:cubicBezTo>
                    </a:path>
                  </a:pathLst>
                </a:custGeom>
                <a:ln w="12700" cmpd="sng">
                  <a:solidFill>
                    <a:schemeClr val="tx1"/>
                  </a:solidFill>
                  <a:prstDash val="dot"/>
                </a:ln>
                <a:effectLst/>
              </p:spPr>
              <p:style>
                <a:lnRef idx="2">
                  <a:schemeClr val="accent1"/>
                </a:lnRef>
                <a:fillRef idx="0">
                  <a:schemeClr val="accent1"/>
                </a:fillRef>
                <a:effectRef idx="1">
                  <a:schemeClr val="accent1"/>
                </a:effectRef>
                <a:fontRef idx="minor">
                  <a:schemeClr val="tx1"/>
                </a:fontRef>
              </p:style>
              <p:txBody>
                <a:bodyPr rtlCol="0" anchor="ctr"/>
                <a:lstStyle/>
                <a:p>
                  <a:endParaRPr lang="en-US" sz="1688"/>
                </a:p>
              </p:txBody>
            </p:sp>
            <p:sp>
              <p:nvSpPr>
                <p:cNvPr id="305" name="Freeform 304">
                  <a:extLst>
                    <a:ext uri="{FF2B5EF4-FFF2-40B4-BE49-F238E27FC236}">
                      <a16:creationId xmlns:a16="http://schemas.microsoft.com/office/drawing/2014/main" id="{4A074C70-743D-AE48-9530-A11A03C4529F}"/>
                    </a:ext>
                  </a:extLst>
                </p:cNvPr>
                <p:cNvSpPr/>
                <p:nvPr/>
              </p:nvSpPr>
              <p:spPr>
                <a:xfrm>
                  <a:off x="741282" y="1671610"/>
                  <a:ext cx="222534" cy="1318629"/>
                </a:xfrm>
                <a:custGeom>
                  <a:avLst/>
                  <a:gdLst>
                    <a:gd name="connsiteX0" fmla="*/ 59267 w 203346"/>
                    <a:gd name="connsiteY0" fmla="*/ 0 h 1193800"/>
                    <a:gd name="connsiteX1" fmla="*/ 203200 w 203346"/>
                    <a:gd name="connsiteY1" fmla="*/ 347133 h 1193800"/>
                    <a:gd name="connsiteX2" fmla="*/ 84667 w 203346"/>
                    <a:gd name="connsiteY2" fmla="*/ 973666 h 1193800"/>
                    <a:gd name="connsiteX3" fmla="*/ 0 w 203346"/>
                    <a:gd name="connsiteY3" fmla="*/ 1193800 h 1193800"/>
                    <a:gd name="connsiteX0" fmla="*/ 0 w 144079"/>
                    <a:gd name="connsiteY0" fmla="*/ 0 h 973666"/>
                    <a:gd name="connsiteX1" fmla="*/ 143933 w 144079"/>
                    <a:gd name="connsiteY1" fmla="*/ 347133 h 973666"/>
                    <a:gd name="connsiteX2" fmla="*/ 25400 w 144079"/>
                    <a:gd name="connsiteY2" fmla="*/ 973666 h 973666"/>
                    <a:gd name="connsiteX0" fmla="*/ 0 w 169447"/>
                    <a:gd name="connsiteY0" fmla="*/ 0 h 973666"/>
                    <a:gd name="connsiteX1" fmla="*/ 169333 w 169447"/>
                    <a:gd name="connsiteY1" fmla="*/ 423333 h 973666"/>
                    <a:gd name="connsiteX2" fmla="*/ 25400 w 169447"/>
                    <a:gd name="connsiteY2" fmla="*/ 973666 h 973666"/>
                    <a:gd name="connsiteX0" fmla="*/ 0 w 169447"/>
                    <a:gd name="connsiteY0" fmla="*/ 0 h 1236132"/>
                    <a:gd name="connsiteX1" fmla="*/ 169333 w 169447"/>
                    <a:gd name="connsiteY1" fmla="*/ 423333 h 1236132"/>
                    <a:gd name="connsiteX2" fmla="*/ 25400 w 169447"/>
                    <a:gd name="connsiteY2" fmla="*/ 1236132 h 1236132"/>
                    <a:gd name="connsiteX0" fmla="*/ 0 w 186366"/>
                    <a:gd name="connsiteY0" fmla="*/ 0 h 1236132"/>
                    <a:gd name="connsiteX1" fmla="*/ 186266 w 186366"/>
                    <a:gd name="connsiteY1" fmla="*/ 533400 h 1236132"/>
                    <a:gd name="connsiteX2" fmla="*/ 25400 w 186366"/>
                    <a:gd name="connsiteY2" fmla="*/ 1236132 h 1236132"/>
                    <a:gd name="connsiteX0" fmla="*/ 16933 w 160941"/>
                    <a:gd name="connsiteY0" fmla="*/ 0 h 1261532"/>
                    <a:gd name="connsiteX1" fmla="*/ 160866 w 160941"/>
                    <a:gd name="connsiteY1" fmla="*/ 558800 h 1261532"/>
                    <a:gd name="connsiteX2" fmla="*/ 0 w 160941"/>
                    <a:gd name="connsiteY2" fmla="*/ 1261532 h 1261532"/>
                    <a:gd name="connsiteX0" fmla="*/ 16933 w 160941"/>
                    <a:gd name="connsiteY0" fmla="*/ 0 h 1261532"/>
                    <a:gd name="connsiteX1" fmla="*/ 160866 w 160941"/>
                    <a:gd name="connsiteY1" fmla="*/ 558800 h 1261532"/>
                    <a:gd name="connsiteX2" fmla="*/ 0 w 160941"/>
                    <a:gd name="connsiteY2" fmla="*/ 1261532 h 1261532"/>
                    <a:gd name="connsiteX0" fmla="*/ 16933 w 203248"/>
                    <a:gd name="connsiteY0" fmla="*/ 0 h 1261532"/>
                    <a:gd name="connsiteX1" fmla="*/ 203199 w 203248"/>
                    <a:gd name="connsiteY1" fmla="*/ 558800 h 1261532"/>
                    <a:gd name="connsiteX2" fmla="*/ 0 w 203248"/>
                    <a:gd name="connsiteY2" fmla="*/ 1261532 h 1261532"/>
                    <a:gd name="connsiteX0" fmla="*/ 0 w 204927"/>
                    <a:gd name="connsiteY0" fmla="*/ 0 h 1346198"/>
                    <a:gd name="connsiteX1" fmla="*/ 186266 w 204927"/>
                    <a:gd name="connsiteY1" fmla="*/ 558800 h 1346198"/>
                    <a:gd name="connsiteX2" fmla="*/ 152400 w 204927"/>
                    <a:gd name="connsiteY2" fmla="*/ 1346198 h 1346198"/>
                    <a:gd name="connsiteX0" fmla="*/ 0 w 204927"/>
                    <a:gd name="connsiteY0" fmla="*/ 0 h 1346198"/>
                    <a:gd name="connsiteX1" fmla="*/ 186266 w 204927"/>
                    <a:gd name="connsiteY1" fmla="*/ 635000 h 1346198"/>
                    <a:gd name="connsiteX2" fmla="*/ 152400 w 204927"/>
                    <a:gd name="connsiteY2" fmla="*/ 1346198 h 1346198"/>
                    <a:gd name="connsiteX0" fmla="*/ 0 w 204927"/>
                    <a:gd name="connsiteY0" fmla="*/ 0 h 1346198"/>
                    <a:gd name="connsiteX1" fmla="*/ 186266 w 204927"/>
                    <a:gd name="connsiteY1" fmla="*/ 635000 h 1346198"/>
                    <a:gd name="connsiteX2" fmla="*/ 152400 w 204927"/>
                    <a:gd name="connsiteY2" fmla="*/ 1346198 h 1346198"/>
                    <a:gd name="connsiteX0" fmla="*/ 0 w 191891"/>
                    <a:gd name="connsiteY0" fmla="*/ 0 h 1363132"/>
                    <a:gd name="connsiteX1" fmla="*/ 186266 w 191891"/>
                    <a:gd name="connsiteY1" fmla="*/ 635000 h 1363132"/>
                    <a:gd name="connsiteX2" fmla="*/ 110067 w 191891"/>
                    <a:gd name="connsiteY2" fmla="*/ 1363132 h 1363132"/>
                  </a:gdLst>
                  <a:ahLst/>
                  <a:cxnLst>
                    <a:cxn ang="0">
                      <a:pos x="connsiteX0" y="connsiteY0"/>
                    </a:cxn>
                    <a:cxn ang="0">
                      <a:pos x="connsiteX1" y="connsiteY1"/>
                    </a:cxn>
                    <a:cxn ang="0">
                      <a:pos x="connsiteX2" y="connsiteY2"/>
                    </a:cxn>
                  </a:cxnLst>
                  <a:rect l="l" t="t" r="r" b="b"/>
                  <a:pathLst>
                    <a:path w="191891" h="1363132">
                      <a:moveTo>
                        <a:pt x="0" y="0"/>
                      </a:moveTo>
                      <a:cubicBezTo>
                        <a:pt x="61384" y="194027"/>
                        <a:pt x="167922" y="407811"/>
                        <a:pt x="186266" y="635000"/>
                      </a:cubicBezTo>
                      <a:cubicBezTo>
                        <a:pt x="204610" y="862189"/>
                        <a:pt x="177801" y="1222021"/>
                        <a:pt x="110067" y="1363132"/>
                      </a:cubicBezTo>
                    </a:path>
                  </a:pathLst>
                </a:custGeom>
                <a:ln w="12700" cmpd="sng">
                  <a:solidFill>
                    <a:srgbClr val="000000"/>
                  </a:solidFill>
                  <a:prstDash val="dot"/>
                </a:ln>
                <a:effectLst/>
              </p:spPr>
              <p:style>
                <a:lnRef idx="2">
                  <a:schemeClr val="accent1"/>
                </a:lnRef>
                <a:fillRef idx="0">
                  <a:schemeClr val="accent1"/>
                </a:fillRef>
                <a:effectRef idx="1">
                  <a:schemeClr val="accent1"/>
                </a:effectRef>
                <a:fontRef idx="minor">
                  <a:schemeClr val="tx1"/>
                </a:fontRef>
              </p:style>
              <p:txBody>
                <a:bodyPr rtlCol="0" anchor="ctr"/>
                <a:lstStyle/>
                <a:p>
                  <a:endParaRPr lang="en-US" sz="1688"/>
                </a:p>
              </p:txBody>
            </p:sp>
            <p:sp>
              <p:nvSpPr>
                <p:cNvPr id="306" name="Oval 305">
                  <a:extLst>
                    <a:ext uri="{FF2B5EF4-FFF2-40B4-BE49-F238E27FC236}">
                      <a16:creationId xmlns:a16="http://schemas.microsoft.com/office/drawing/2014/main" id="{61E64A9B-C772-8D42-80E0-CE00691BDE90}"/>
                    </a:ext>
                  </a:extLst>
                </p:cNvPr>
                <p:cNvSpPr/>
                <p:nvPr/>
              </p:nvSpPr>
              <p:spPr>
                <a:xfrm>
                  <a:off x="786477" y="1338399"/>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07" name="Oval 306">
                  <a:extLst>
                    <a:ext uri="{FF2B5EF4-FFF2-40B4-BE49-F238E27FC236}">
                      <a16:creationId xmlns:a16="http://schemas.microsoft.com/office/drawing/2014/main" id="{233BED18-6149-1F45-B906-497363972989}"/>
                    </a:ext>
                  </a:extLst>
                </p:cNvPr>
                <p:cNvSpPr/>
                <p:nvPr/>
              </p:nvSpPr>
              <p:spPr>
                <a:xfrm>
                  <a:off x="774516" y="55357"/>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08" name="Oval 307">
                  <a:extLst>
                    <a:ext uri="{FF2B5EF4-FFF2-40B4-BE49-F238E27FC236}">
                      <a16:creationId xmlns:a16="http://schemas.microsoft.com/office/drawing/2014/main" id="{F1DCC164-06CE-CD42-A104-387D7FF3F568}"/>
                    </a:ext>
                  </a:extLst>
                </p:cNvPr>
                <p:cNvSpPr/>
                <p:nvPr/>
              </p:nvSpPr>
              <p:spPr>
                <a:xfrm>
                  <a:off x="890627" y="1004185"/>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09" name="Oval 308">
                  <a:extLst>
                    <a:ext uri="{FF2B5EF4-FFF2-40B4-BE49-F238E27FC236}">
                      <a16:creationId xmlns:a16="http://schemas.microsoft.com/office/drawing/2014/main" id="{651387C5-2AF0-5D45-BC20-256E5D012BC2}"/>
                    </a:ext>
                  </a:extLst>
                </p:cNvPr>
                <p:cNvSpPr/>
                <p:nvPr/>
              </p:nvSpPr>
              <p:spPr>
                <a:xfrm>
                  <a:off x="988958" y="640284"/>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10" name="Oval 309">
                  <a:extLst>
                    <a:ext uri="{FF2B5EF4-FFF2-40B4-BE49-F238E27FC236}">
                      <a16:creationId xmlns:a16="http://schemas.microsoft.com/office/drawing/2014/main" id="{77BE7586-ABC9-004F-9B5A-3E12A8947810}"/>
                    </a:ext>
                  </a:extLst>
                </p:cNvPr>
                <p:cNvSpPr/>
                <p:nvPr/>
              </p:nvSpPr>
              <p:spPr>
                <a:xfrm>
                  <a:off x="908436" y="310355"/>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11" name="Oval 310">
                  <a:extLst>
                    <a:ext uri="{FF2B5EF4-FFF2-40B4-BE49-F238E27FC236}">
                      <a16:creationId xmlns:a16="http://schemas.microsoft.com/office/drawing/2014/main" id="{A96E24DD-870E-9741-A35F-2C2BB5805647}"/>
                    </a:ext>
                  </a:extLst>
                </p:cNvPr>
                <p:cNvSpPr/>
                <p:nvPr/>
              </p:nvSpPr>
              <p:spPr>
                <a:xfrm>
                  <a:off x="894933" y="2963203"/>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12" name="Oval 311">
                  <a:extLst>
                    <a:ext uri="{FF2B5EF4-FFF2-40B4-BE49-F238E27FC236}">
                      <a16:creationId xmlns:a16="http://schemas.microsoft.com/office/drawing/2014/main" id="{442349B5-62A3-2343-B535-253F9B80C112}"/>
                    </a:ext>
                  </a:extLst>
                </p:cNvPr>
                <p:cNvSpPr/>
                <p:nvPr/>
              </p:nvSpPr>
              <p:spPr>
                <a:xfrm>
                  <a:off x="806576" y="1664653"/>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13" name="Oval 312">
                  <a:extLst>
                    <a:ext uri="{FF2B5EF4-FFF2-40B4-BE49-F238E27FC236}">
                      <a16:creationId xmlns:a16="http://schemas.microsoft.com/office/drawing/2014/main" id="{67837CCB-4CAB-2E42-8ECA-BE59C102AD80}"/>
                    </a:ext>
                  </a:extLst>
                </p:cNvPr>
                <p:cNvSpPr/>
                <p:nvPr/>
              </p:nvSpPr>
              <p:spPr>
                <a:xfrm>
                  <a:off x="1021780" y="2619206"/>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14" name="Oval 313">
                  <a:extLst>
                    <a:ext uri="{FF2B5EF4-FFF2-40B4-BE49-F238E27FC236}">
                      <a16:creationId xmlns:a16="http://schemas.microsoft.com/office/drawing/2014/main" id="{6DCDA2FB-156C-FA48-AAA0-9CD45021B3A7}"/>
                    </a:ext>
                  </a:extLst>
                </p:cNvPr>
                <p:cNvSpPr/>
                <p:nvPr/>
              </p:nvSpPr>
              <p:spPr>
                <a:xfrm>
                  <a:off x="981825" y="2273110"/>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15" name="Oval 314">
                  <a:extLst>
                    <a:ext uri="{FF2B5EF4-FFF2-40B4-BE49-F238E27FC236}">
                      <a16:creationId xmlns:a16="http://schemas.microsoft.com/office/drawing/2014/main" id="{20FA2A31-0F39-214A-B4C8-759BA6740242}"/>
                    </a:ext>
                  </a:extLst>
                </p:cNvPr>
                <p:cNvSpPr/>
                <p:nvPr/>
              </p:nvSpPr>
              <p:spPr>
                <a:xfrm>
                  <a:off x="886013" y="1943181"/>
                  <a:ext cx="53020" cy="52983"/>
                </a:xfrm>
                <a:prstGeom prst="ellipse">
                  <a:avLst/>
                </a:prstGeom>
                <a:solidFill>
                  <a:schemeClr val="accent6">
                    <a:lumMod val="60000"/>
                    <a:lumOff val="40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cxnSp>
              <p:nvCxnSpPr>
                <p:cNvPr id="316" name="Straight Connector 315">
                  <a:extLst>
                    <a:ext uri="{FF2B5EF4-FFF2-40B4-BE49-F238E27FC236}">
                      <a16:creationId xmlns:a16="http://schemas.microsoft.com/office/drawing/2014/main" id="{1B295952-9D4A-3947-B801-E72536F45D0C}"/>
                    </a:ext>
                  </a:extLst>
                </p:cNvPr>
                <p:cNvCxnSpPr/>
                <p:nvPr/>
              </p:nvCxnSpPr>
              <p:spPr>
                <a:xfrm flipV="1">
                  <a:off x="493915" y="1391382"/>
                  <a:ext cx="403302" cy="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7" name="Straight Connector 316">
                  <a:extLst>
                    <a:ext uri="{FF2B5EF4-FFF2-40B4-BE49-F238E27FC236}">
                      <a16:creationId xmlns:a16="http://schemas.microsoft.com/office/drawing/2014/main" id="{4EF92393-B509-9C49-AED9-AC10593AF6AB}"/>
                    </a:ext>
                  </a:extLst>
                </p:cNvPr>
                <p:cNvCxnSpPr/>
                <p:nvPr/>
              </p:nvCxnSpPr>
              <p:spPr>
                <a:xfrm flipV="1">
                  <a:off x="516208" y="1634502"/>
                  <a:ext cx="426836" cy="10193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8" name="Straight Connector 317">
                  <a:extLst>
                    <a:ext uri="{FF2B5EF4-FFF2-40B4-BE49-F238E27FC236}">
                      <a16:creationId xmlns:a16="http://schemas.microsoft.com/office/drawing/2014/main" id="{0E34FEE0-8086-4F47-8BDD-D0FC0FDC42D5}"/>
                    </a:ext>
                  </a:extLst>
                </p:cNvPr>
                <p:cNvCxnSpPr/>
                <p:nvPr/>
              </p:nvCxnSpPr>
              <p:spPr>
                <a:xfrm>
                  <a:off x="575911" y="2974611"/>
                  <a:ext cx="403302" cy="5963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19" name="Frame 25">
                  <a:extLst>
                    <a:ext uri="{FF2B5EF4-FFF2-40B4-BE49-F238E27FC236}">
                      <a16:creationId xmlns:a16="http://schemas.microsoft.com/office/drawing/2014/main" id="{D73F9E8B-D8C8-394E-9353-C8D055FDBE2C}"/>
                    </a:ext>
                  </a:extLst>
                </p:cNvPr>
                <p:cNvSpPr/>
                <p:nvPr/>
              </p:nvSpPr>
              <p:spPr>
                <a:xfrm>
                  <a:off x="512456" y="1663478"/>
                  <a:ext cx="665205" cy="1340951"/>
                </a:xfrm>
                <a:custGeom>
                  <a:avLst/>
                  <a:gdLst>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151478 w 1394478"/>
                    <a:gd name="connsiteY6" fmla="*/ 1060344 h 1211822"/>
                    <a:gd name="connsiteX7" fmla="*/ 1243000 w 1394478"/>
                    <a:gd name="connsiteY7" fmla="*/ 1060344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151478 w 1394478"/>
                    <a:gd name="connsiteY6" fmla="*/ 1060344 h 1211822"/>
                    <a:gd name="connsiteX7" fmla="*/ 1085291 w 1394478"/>
                    <a:gd name="connsiteY7" fmla="*/ 919242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151478 w 1394478"/>
                    <a:gd name="connsiteY6" fmla="*/ 1060344 h 1211822"/>
                    <a:gd name="connsiteX7" fmla="*/ 1085291 w 1394478"/>
                    <a:gd name="connsiteY7" fmla="*/ 919242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342388 w 1394478"/>
                    <a:gd name="connsiteY6" fmla="*/ 902641 h 1211822"/>
                    <a:gd name="connsiteX7" fmla="*/ 1085291 w 1394478"/>
                    <a:gd name="connsiteY7" fmla="*/ 919242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342388 w 1394478"/>
                    <a:gd name="connsiteY6" fmla="*/ 902641 h 1211822"/>
                    <a:gd name="connsiteX7" fmla="*/ 1085291 w 1394478"/>
                    <a:gd name="connsiteY7" fmla="*/ 919242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243000 w 1394478"/>
                    <a:gd name="connsiteY8" fmla="*/ 151478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243000 w 1394478"/>
                    <a:gd name="connsiteY8" fmla="*/ 151478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085291 w 1394478"/>
                    <a:gd name="connsiteY8" fmla="*/ 267680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085291 w 1394478"/>
                    <a:gd name="connsiteY8" fmla="*/ 267680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085291 w 1394478"/>
                    <a:gd name="connsiteY8" fmla="*/ 267680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836277 w 1394478"/>
                    <a:gd name="connsiteY8" fmla="*/ 325781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827977 w 1394478"/>
                    <a:gd name="connsiteY7" fmla="*/ 877741 h 1211822"/>
                    <a:gd name="connsiteX8" fmla="*/ 836277 w 1394478"/>
                    <a:gd name="connsiteY8" fmla="*/ 325781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33693 w 1394478"/>
                    <a:gd name="connsiteY5" fmla="*/ 383882 h 1211822"/>
                    <a:gd name="connsiteX6" fmla="*/ 342388 w 1394478"/>
                    <a:gd name="connsiteY6" fmla="*/ 902641 h 1211822"/>
                    <a:gd name="connsiteX7" fmla="*/ 827977 w 1394478"/>
                    <a:gd name="connsiteY7" fmla="*/ 877741 h 1211822"/>
                    <a:gd name="connsiteX8" fmla="*/ 836277 w 1394478"/>
                    <a:gd name="connsiteY8" fmla="*/ 325781 h 1211822"/>
                    <a:gd name="connsiteX9" fmla="*/ 433693 w 1394478"/>
                    <a:gd name="connsiteY9" fmla="*/ 38388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33693 w 1394478"/>
                    <a:gd name="connsiteY5" fmla="*/ 383882 h 1211822"/>
                    <a:gd name="connsiteX6" fmla="*/ 524998 w 1394478"/>
                    <a:gd name="connsiteY6" fmla="*/ 861141 h 1211822"/>
                    <a:gd name="connsiteX7" fmla="*/ 827977 w 1394478"/>
                    <a:gd name="connsiteY7" fmla="*/ 877741 h 1211822"/>
                    <a:gd name="connsiteX8" fmla="*/ 836277 w 1394478"/>
                    <a:gd name="connsiteY8" fmla="*/ 325781 h 1211822"/>
                    <a:gd name="connsiteX9" fmla="*/ 433693 w 1394478"/>
                    <a:gd name="connsiteY9" fmla="*/ 38388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24999 w 1394478"/>
                    <a:gd name="connsiteY5" fmla="*/ 350681 h 1211822"/>
                    <a:gd name="connsiteX6" fmla="*/ 524998 w 1394478"/>
                    <a:gd name="connsiteY6" fmla="*/ 861141 h 1211822"/>
                    <a:gd name="connsiteX7" fmla="*/ 827977 w 1394478"/>
                    <a:gd name="connsiteY7" fmla="*/ 877741 h 1211822"/>
                    <a:gd name="connsiteX8" fmla="*/ 836277 w 1394478"/>
                    <a:gd name="connsiteY8" fmla="*/ 325781 h 1211822"/>
                    <a:gd name="connsiteX9" fmla="*/ 524999 w 1394478"/>
                    <a:gd name="connsiteY9" fmla="*/ 35068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24999 w 1394478"/>
                    <a:gd name="connsiteY5" fmla="*/ 350681 h 1211822"/>
                    <a:gd name="connsiteX6" fmla="*/ 524998 w 1394478"/>
                    <a:gd name="connsiteY6" fmla="*/ 861141 h 1211822"/>
                    <a:gd name="connsiteX7" fmla="*/ 985417 w 1394478"/>
                    <a:gd name="connsiteY7" fmla="*/ 852841 h 1211822"/>
                    <a:gd name="connsiteX8" fmla="*/ 836277 w 1394478"/>
                    <a:gd name="connsiteY8" fmla="*/ 325781 h 1211822"/>
                    <a:gd name="connsiteX9" fmla="*/ 524999 w 1394478"/>
                    <a:gd name="connsiteY9" fmla="*/ 35068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24999 w 1394478"/>
                    <a:gd name="connsiteY5" fmla="*/ 350681 h 1211822"/>
                    <a:gd name="connsiteX6" fmla="*/ 626212 w 1394478"/>
                    <a:gd name="connsiteY6" fmla="*/ 902642 h 1211822"/>
                    <a:gd name="connsiteX7" fmla="*/ 985417 w 1394478"/>
                    <a:gd name="connsiteY7" fmla="*/ 852841 h 1211822"/>
                    <a:gd name="connsiteX8" fmla="*/ 836277 w 1394478"/>
                    <a:gd name="connsiteY8" fmla="*/ 325781 h 1211822"/>
                    <a:gd name="connsiteX9" fmla="*/ 524999 w 1394478"/>
                    <a:gd name="connsiteY9" fmla="*/ 35068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6245 w 1394478"/>
                    <a:gd name="connsiteY5" fmla="*/ 441983 h 1211822"/>
                    <a:gd name="connsiteX6" fmla="*/ 626212 w 1394478"/>
                    <a:gd name="connsiteY6" fmla="*/ 902642 h 1211822"/>
                    <a:gd name="connsiteX7" fmla="*/ 985417 w 1394478"/>
                    <a:gd name="connsiteY7" fmla="*/ 852841 h 1211822"/>
                    <a:gd name="connsiteX8" fmla="*/ 836277 w 1394478"/>
                    <a:gd name="connsiteY8" fmla="*/ 325781 h 1211822"/>
                    <a:gd name="connsiteX9" fmla="*/ 536245 w 1394478"/>
                    <a:gd name="connsiteY9" fmla="*/ 441983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6245 w 1394478"/>
                    <a:gd name="connsiteY5" fmla="*/ 441983 h 1211822"/>
                    <a:gd name="connsiteX6" fmla="*/ 626212 w 1394478"/>
                    <a:gd name="connsiteY6" fmla="*/ 902642 h 1211822"/>
                    <a:gd name="connsiteX7" fmla="*/ 985417 w 1394478"/>
                    <a:gd name="connsiteY7" fmla="*/ 852841 h 1211822"/>
                    <a:gd name="connsiteX8" fmla="*/ 858768 w 1394478"/>
                    <a:gd name="connsiteY8" fmla="*/ 425383 h 1211822"/>
                    <a:gd name="connsiteX9" fmla="*/ 536245 w 1394478"/>
                    <a:gd name="connsiteY9" fmla="*/ 441983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6245 w 1394478"/>
                    <a:gd name="connsiteY5" fmla="*/ 441983 h 1211822"/>
                    <a:gd name="connsiteX6" fmla="*/ 626212 w 1394478"/>
                    <a:gd name="connsiteY6" fmla="*/ 902642 h 1211822"/>
                    <a:gd name="connsiteX7" fmla="*/ 985417 w 1394478"/>
                    <a:gd name="connsiteY7" fmla="*/ 852841 h 1211822"/>
                    <a:gd name="connsiteX8" fmla="*/ 892506 w 1394478"/>
                    <a:gd name="connsiteY8" fmla="*/ 358982 h 1211822"/>
                    <a:gd name="connsiteX9" fmla="*/ 536245 w 1394478"/>
                    <a:gd name="connsiteY9" fmla="*/ 441983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02507 w 1394478"/>
                    <a:gd name="connsiteY5" fmla="*/ 392182 h 1211822"/>
                    <a:gd name="connsiteX6" fmla="*/ 626212 w 1394478"/>
                    <a:gd name="connsiteY6" fmla="*/ 902642 h 1211822"/>
                    <a:gd name="connsiteX7" fmla="*/ 985417 w 1394478"/>
                    <a:gd name="connsiteY7" fmla="*/ 852841 h 1211822"/>
                    <a:gd name="connsiteX8" fmla="*/ 892506 w 1394478"/>
                    <a:gd name="connsiteY8" fmla="*/ 358982 h 1211822"/>
                    <a:gd name="connsiteX9" fmla="*/ 502507 w 1394478"/>
                    <a:gd name="connsiteY9" fmla="*/ 39218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02507 w 1394478"/>
                    <a:gd name="connsiteY5" fmla="*/ 392182 h 1211822"/>
                    <a:gd name="connsiteX6" fmla="*/ 626212 w 1394478"/>
                    <a:gd name="connsiteY6" fmla="*/ 902642 h 1211822"/>
                    <a:gd name="connsiteX7" fmla="*/ 985417 w 1394478"/>
                    <a:gd name="connsiteY7" fmla="*/ 852841 h 1211822"/>
                    <a:gd name="connsiteX8" fmla="*/ 914998 w 1394478"/>
                    <a:gd name="connsiteY8" fmla="*/ 334081 h 1211822"/>
                    <a:gd name="connsiteX9" fmla="*/ 502507 w 1394478"/>
                    <a:gd name="connsiteY9" fmla="*/ 39218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626212 w 1394478"/>
                    <a:gd name="connsiteY6" fmla="*/ 902642 h 1211822"/>
                    <a:gd name="connsiteX7" fmla="*/ 985417 w 1394478"/>
                    <a:gd name="connsiteY7" fmla="*/ 852841 h 1211822"/>
                    <a:gd name="connsiteX8" fmla="*/ 914998 w 1394478"/>
                    <a:gd name="connsiteY8" fmla="*/ 3340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985417 w 1394478"/>
                    <a:gd name="connsiteY7" fmla="*/ 852841 h 1211822"/>
                    <a:gd name="connsiteX8" fmla="*/ 914998 w 1394478"/>
                    <a:gd name="connsiteY8" fmla="*/ 3340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951680 w 1394478"/>
                    <a:gd name="connsiteY7" fmla="*/ 726937 h 1211822"/>
                    <a:gd name="connsiteX8" fmla="*/ 914998 w 1394478"/>
                    <a:gd name="connsiteY8" fmla="*/ 3340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951680 w 1394478"/>
                    <a:gd name="connsiteY7" fmla="*/ 726937 h 1211822"/>
                    <a:gd name="connsiteX8" fmla="*/ 1055727 w 1394478"/>
                    <a:gd name="connsiteY8" fmla="*/ 2975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1130787 w 1394478"/>
                    <a:gd name="connsiteY7" fmla="*/ 763438 h 1211822"/>
                    <a:gd name="connsiteX8" fmla="*/ 1055727 w 1394478"/>
                    <a:gd name="connsiteY8" fmla="*/ 2975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1117993 w 1394478"/>
                    <a:gd name="connsiteY7" fmla="*/ 734238 h 1211822"/>
                    <a:gd name="connsiteX8" fmla="*/ 1055727 w 1394478"/>
                    <a:gd name="connsiteY8" fmla="*/ 2975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632402 w 1394478"/>
                    <a:gd name="connsiteY6" fmla="*/ 732843 h 1211822"/>
                    <a:gd name="connsiteX7" fmla="*/ 1117993 w 1394478"/>
                    <a:gd name="connsiteY7" fmla="*/ 734238 h 1211822"/>
                    <a:gd name="connsiteX8" fmla="*/ 1055727 w 1394478"/>
                    <a:gd name="connsiteY8" fmla="*/ 2975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77745 w 1394478"/>
                    <a:gd name="connsiteY5" fmla="*/ 103542 h 1211822"/>
                    <a:gd name="connsiteX6" fmla="*/ 632402 w 1394478"/>
                    <a:gd name="connsiteY6" fmla="*/ 732843 h 1211822"/>
                    <a:gd name="connsiteX7" fmla="*/ 1117993 w 1394478"/>
                    <a:gd name="connsiteY7" fmla="*/ 734238 h 1211822"/>
                    <a:gd name="connsiteX8" fmla="*/ 1055727 w 1394478"/>
                    <a:gd name="connsiteY8" fmla="*/ 297581 h 1211822"/>
                    <a:gd name="connsiteX9" fmla="*/ 477745 w 1394478"/>
                    <a:gd name="connsiteY9" fmla="*/ 10354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77745 w 1394478"/>
                    <a:gd name="connsiteY5" fmla="*/ 103542 h 1211822"/>
                    <a:gd name="connsiteX6" fmla="*/ 632402 w 1394478"/>
                    <a:gd name="connsiteY6" fmla="*/ 732843 h 1211822"/>
                    <a:gd name="connsiteX7" fmla="*/ 1117993 w 1394478"/>
                    <a:gd name="connsiteY7" fmla="*/ 734238 h 1211822"/>
                    <a:gd name="connsiteX8" fmla="*/ 1069676 w 1394478"/>
                    <a:gd name="connsiteY8" fmla="*/ 173519 h 1211822"/>
                    <a:gd name="connsiteX9" fmla="*/ 477745 w 1394478"/>
                    <a:gd name="connsiteY9" fmla="*/ 10354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77745 w 1394478"/>
                    <a:gd name="connsiteY5" fmla="*/ 103542 h 1211822"/>
                    <a:gd name="connsiteX6" fmla="*/ 632402 w 1394478"/>
                    <a:gd name="connsiteY6" fmla="*/ 732843 h 1211822"/>
                    <a:gd name="connsiteX7" fmla="*/ 1104045 w 1394478"/>
                    <a:gd name="connsiteY7" fmla="*/ 543374 h 1211822"/>
                    <a:gd name="connsiteX8" fmla="*/ 1069676 w 1394478"/>
                    <a:gd name="connsiteY8" fmla="*/ 173519 h 1211822"/>
                    <a:gd name="connsiteX9" fmla="*/ 477745 w 1394478"/>
                    <a:gd name="connsiteY9" fmla="*/ 10354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77745 w 1394478"/>
                    <a:gd name="connsiteY5" fmla="*/ 103542 h 1211822"/>
                    <a:gd name="connsiteX6" fmla="*/ 674249 w 1394478"/>
                    <a:gd name="connsiteY6" fmla="*/ 503805 h 1211822"/>
                    <a:gd name="connsiteX7" fmla="*/ 1104045 w 1394478"/>
                    <a:gd name="connsiteY7" fmla="*/ 543374 h 1211822"/>
                    <a:gd name="connsiteX8" fmla="*/ 1069676 w 1394478"/>
                    <a:gd name="connsiteY8" fmla="*/ 173519 h 1211822"/>
                    <a:gd name="connsiteX9" fmla="*/ 477745 w 1394478"/>
                    <a:gd name="connsiteY9" fmla="*/ 10354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617432 w 1394478"/>
                    <a:gd name="connsiteY5" fmla="*/ 160878 h 1211822"/>
                    <a:gd name="connsiteX6" fmla="*/ 674249 w 1394478"/>
                    <a:gd name="connsiteY6" fmla="*/ 503805 h 1211822"/>
                    <a:gd name="connsiteX7" fmla="*/ 1104045 w 1394478"/>
                    <a:gd name="connsiteY7" fmla="*/ 543374 h 1211822"/>
                    <a:gd name="connsiteX8" fmla="*/ 1069676 w 1394478"/>
                    <a:gd name="connsiteY8" fmla="*/ 173519 h 1211822"/>
                    <a:gd name="connsiteX9" fmla="*/ 617432 w 1394478"/>
                    <a:gd name="connsiteY9" fmla="*/ 1608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617432 w 1394478"/>
                    <a:gd name="connsiteY5" fmla="*/ 160878 h 1211822"/>
                    <a:gd name="connsiteX6" fmla="*/ 674249 w 1394478"/>
                    <a:gd name="connsiteY6" fmla="*/ 503805 h 1211822"/>
                    <a:gd name="connsiteX7" fmla="*/ 1062139 w 1394478"/>
                    <a:gd name="connsiteY7" fmla="*/ 476482 h 1211822"/>
                    <a:gd name="connsiteX8" fmla="*/ 1069676 w 1394478"/>
                    <a:gd name="connsiteY8" fmla="*/ 173519 h 1211822"/>
                    <a:gd name="connsiteX9" fmla="*/ 617432 w 1394478"/>
                    <a:gd name="connsiteY9" fmla="*/ 1608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89496 w 1394478"/>
                    <a:gd name="connsiteY5" fmla="*/ 218214 h 1211822"/>
                    <a:gd name="connsiteX6" fmla="*/ 674249 w 1394478"/>
                    <a:gd name="connsiteY6" fmla="*/ 503805 h 1211822"/>
                    <a:gd name="connsiteX7" fmla="*/ 1062139 w 1394478"/>
                    <a:gd name="connsiteY7" fmla="*/ 476482 h 1211822"/>
                    <a:gd name="connsiteX8" fmla="*/ 1069676 w 1394478"/>
                    <a:gd name="connsiteY8" fmla="*/ 173519 h 1211822"/>
                    <a:gd name="connsiteX9" fmla="*/ 589496 w 1394478"/>
                    <a:gd name="connsiteY9" fmla="*/ 218214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89496 w 1394478"/>
                    <a:gd name="connsiteY5" fmla="*/ 218214 h 1211822"/>
                    <a:gd name="connsiteX6" fmla="*/ 674249 w 1394478"/>
                    <a:gd name="connsiteY6" fmla="*/ 503805 h 1211822"/>
                    <a:gd name="connsiteX7" fmla="*/ 1062139 w 1394478"/>
                    <a:gd name="connsiteY7" fmla="*/ 476482 h 1211822"/>
                    <a:gd name="connsiteX8" fmla="*/ 971894 w 1394478"/>
                    <a:gd name="connsiteY8" fmla="*/ 183075 h 1211822"/>
                    <a:gd name="connsiteX9" fmla="*/ 589496 w 1394478"/>
                    <a:gd name="connsiteY9" fmla="*/ 218214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89496 w 1394478"/>
                    <a:gd name="connsiteY5" fmla="*/ 218214 h 1211822"/>
                    <a:gd name="connsiteX6" fmla="*/ 646313 w 1394478"/>
                    <a:gd name="connsiteY6" fmla="*/ 551586 h 1211822"/>
                    <a:gd name="connsiteX7" fmla="*/ 1062139 w 1394478"/>
                    <a:gd name="connsiteY7" fmla="*/ 476482 h 1211822"/>
                    <a:gd name="connsiteX8" fmla="*/ 971894 w 1394478"/>
                    <a:gd name="connsiteY8" fmla="*/ 183075 h 1211822"/>
                    <a:gd name="connsiteX9" fmla="*/ 589496 w 1394478"/>
                    <a:gd name="connsiteY9" fmla="*/ 218214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3621 w 1394478"/>
                    <a:gd name="connsiteY5" fmla="*/ 218214 h 1211822"/>
                    <a:gd name="connsiteX6" fmla="*/ 646313 w 1394478"/>
                    <a:gd name="connsiteY6" fmla="*/ 551586 h 1211822"/>
                    <a:gd name="connsiteX7" fmla="*/ 1062139 w 1394478"/>
                    <a:gd name="connsiteY7" fmla="*/ 476482 h 1211822"/>
                    <a:gd name="connsiteX8" fmla="*/ 971894 w 1394478"/>
                    <a:gd name="connsiteY8" fmla="*/ 183075 h 1211822"/>
                    <a:gd name="connsiteX9" fmla="*/ 533621 w 1394478"/>
                    <a:gd name="connsiteY9" fmla="*/ 218214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3621 w 1394478"/>
                    <a:gd name="connsiteY5" fmla="*/ 218214 h 1211822"/>
                    <a:gd name="connsiteX6" fmla="*/ 646313 w 1394478"/>
                    <a:gd name="connsiteY6" fmla="*/ 551586 h 1211822"/>
                    <a:gd name="connsiteX7" fmla="*/ 1090077 w 1394478"/>
                    <a:gd name="connsiteY7" fmla="*/ 495594 h 1211822"/>
                    <a:gd name="connsiteX8" fmla="*/ 971894 w 1394478"/>
                    <a:gd name="connsiteY8" fmla="*/ 183075 h 1211822"/>
                    <a:gd name="connsiteX9" fmla="*/ 533621 w 1394478"/>
                    <a:gd name="connsiteY9" fmla="*/ 218214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3621 w 1394478"/>
                    <a:gd name="connsiteY5" fmla="*/ 218214 h 1211822"/>
                    <a:gd name="connsiteX6" fmla="*/ 646313 w 1394478"/>
                    <a:gd name="connsiteY6" fmla="*/ 551586 h 1211822"/>
                    <a:gd name="connsiteX7" fmla="*/ 1090077 w 1394478"/>
                    <a:gd name="connsiteY7" fmla="*/ 495594 h 1211822"/>
                    <a:gd name="connsiteX8" fmla="*/ 985862 w 1394478"/>
                    <a:gd name="connsiteY8" fmla="*/ 173519 h 1211822"/>
                    <a:gd name="connsiteX9" fmla="*/ 533621 w 1394478"/>
                    <a:gd name="connsiteY9" fmla="*/ 218214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3621 w 1394478"/>
                    <a:gd name="connsiteY5" fmla="*/ 218214 h 1211822"/>
                    <a:gd name="connsiteX6" fmla="*/ 646313 w 1394478"/>
                    <a:gd name="connsiteY6" fmla="*/ 551586 h 1211822"/>
                    <a:gd name="connsiteX7" fmla="*/ 1090077 w 1394478"/>
                    <a:gd name="connsiteY7" fmla="*/ 495594 h 1211822"/>
                    <a:gd name="connsiteX8" fmla="*/ 985862 w 1394478"/>
                    <a:gd name="connsiteY8" fmla="*/ 163963 h 1211822"/>
                    <a:gd name="connsiteX9" fmla="*/ 533621 w 1394478"/>
                    <a:gd name="connsiteY9" fmla="*/ 218214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3621 w 1394478"/>
                    <a:gd name="connsiteY5" fmla="*/ 218214 h 1211822"/>
                    <a:gd name="connsiteX6" fmla="*/ 646313 w 1394478"/>
                    <a:gd name="connsiteY6" fmla="*/ 551586 h 1211822"/>
                    <a:gd name="connsiteX7" fmla="*/ 1062139 w 1394478"/>
                    <a:gd name="connsiteY7" fmla="*/ 486039 h 1211822"/>
                    <a:gd name="connsiteX8" fmla="*/ 985862 w 1394478"/>
                    <a:gd name="connsiteY8" fmla="*/ 163963 h 1211822"/>
                    <a:gd name="connsiteX9" fmla="*/ 533621 w 1394478"/>
                    <a:gd name="connsiteY9" fmla="*/ 218214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3621 w 1394478"/>
                    <a:gd name="connsiteY5" fmla="*/ 218214 h 1211822"/>
                    <a:gd name="connsiteX6" fmla="*/ 660282 w 1394478"/>
                    <a:gd name="connsiteY6" fmla="*/ 522918 h 1211822"/>
                    <a:gd name="connsiteX7" fmla="*/ 1062139 w 1394478"/>
                    <a:gd name="connsiteY7" fmla="*/ 486039 h 1211822"/>
                    <a:gd name="connsiteX8" fmla="*/ 985862 w 1394478"/>
                    <a:gd name="connsiteY8" fmla="*/ 163963 h 1211822"/>
                    <a:gd name="connsiteX9" fmla="*/ 533621 w 1394478"/>
                    <a:gd name="connsiteY9" fmla="*/ 218214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589 w 1394478"/>
                    <a:gd name="connsiteY5" fmla="*/ 227770 h 1211822"/>
                    <a:gd name="connsiteX6" fmla="*/ 660282 w 1394478"/>
                    <a:gd name="connsiteY6" fmla="*/ 522918 h 1211822"/>
                    <a:gd name="connsiteX7" fmla="*/ 1062139 w 1394478"/>
                    <a:gd name="connsiteY7" fmla="*/ 486039 h 1211822"/>
                    <a:gd name="connsiteX8" fmla="*/ 985862 w 1394478"/>
                    <a:gd name="connsiteY8" fmla="*/ 163963 h 1211822"/>
                    <a:gd name="connsiteX9" fmla="*/ 547589 w 1394478"/>
                    <a:gd name="connsiteY9" fmla="*/ 22777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589 w 1394478"/>
                    <a:gd name="connsiteY5" fmla="*/ 227770 h 1211822"/>
                    <a:gd name="connsiteX6" fmla="*/ 660282 w 1394478"/>
                    <a:gd name="connsiteY6" fmla="*/ 522918 h 1211822"/>
                    <a:gd name="connsiteX7" fmla="*/ 1062139 w 1394478"/>
                    <a:gd name="connsiteY7" fmla="*/ 486039 h 1211822"/>
                    <a:gd name="connsiteX8" fmla="*/ 985862 w 1394478"/>
                    <a:gd name="connsiteY8" fmla="*/ 183075 h 1211822"/>
                    <a:gd name="connsiteX9" fmla="*/ 547589 w 1394478"/>
                    <a:gd name="connsiteY9" fmla="*/ 22777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589 w 1394478"/>
                    <a:gd name="connsiteY5" fmla="*/ 227770 h 1211822"/>
                    <a:gd name="connsiteX6" fmla="*/ 660282 w 1394478"/>
                    <a:gd name="connsiteY6" fmla="*/ 522918 h 1211822"/>
                    <a:gd name="connsiteX7" fmla="*/ 1062139 w 1394478"/>
                    <a:gd name="connsiteY7" fmla="*/ 486039 h 1211822"/>
                    <a:gd name="connsiteX8" fmla="*/ 999832 w 1394478"/>
                    <a:gd name="connsiteY8" fmla="*/ 173519 h 1211822"/>
                    <a:gd name="connsiteX9" fmla="*/ 547589 w 1394478"/>
                    <a:gd name="connsiteY9" fmla="*/ 22777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589 w 1394478"/>
                    <a:gd name="connsiteY5" fmla="*/ 227770 h 1211822"/>
                    <a:gd name="connsiteX6" fmla="*/ 660282 w 1394478"/>
                    <a:gd name="connsiteY6" fmla="*/ 522918 h 1211822"/>
                    <a:gd name="connsiteX7" fmla="*/ 1090077 w 1394478"/>
                    <a:gd name="connsiteY7" fmla="*/ 466927 h 1211822"/>
                    <a:gd name="connsiteX8" fmla="*/ 999832 w 1394478"/>
                    <a:gd name="connsiteY8" fmla="*/ 173519 h 1211822"/>
                    <a:gd name="connsiteX9" fmla="*/ 547589 w 1394478"/>
                    <a:gd name="connsiteY9" fmla="*/ 22777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589 w 1394478"/>
                    <a:gd name="connsiteY5" fmla="*/ 227770 h 1211822"/>
                    <a:gd name="connsiteX6" fmla="*/ 632344 w 1394478"/>
                    <a:gd name="connsiteY6" fmla="*/ 522918 h 1211822"/>
                    <a:gd name="connsiteX7" fmla="*/ 1090077 w 1394478"/>
                    <a:gd name="connsiteY7" fmla="*/ 466927 h 1211822"/>
                    <a:gd name="connsiteX8" fmla="*/ 999832 w 1394478"/>
                    <a:gd name="connsiteY8" fmla="*/ 173519 h 1211822"/>
                    <a:gd name="connsiteX9" fmla="*/ 547589 w 1394478"/>
                    <a:gd name="connsiteY9" fmla="*/ 22777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77745 w 1394478"/>
                    <a:gd name="connsiteY5" fmla="*/ 237327 h 1211822"/>
                    <a:gd name="connsiteX6" fmla="*/ 632344 w 1394478"/>
                    <a:gd name="connsiteY6" fmla="*/ 522918 h 1211822"/>
                    <a:gd name="connsiteX7" fmla="*/ 1090077 w 1394478"/>
                    <a:gd name="connsiteY7" fmla="*/ 466927 h 1211822"/>
                    <a:gd name="connsiteX8" fmla="*/ 999832 w 1394478"/>
                    <a:gd name="connsiteY8" fmla="*/ 173519 h 1211822"/>
                    <a:gd name="connsiteX9" fmla="*/ 477745 w 1394478"/>
                    <a:gd name="connsiteY9" fmla="*/ 237327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77745 w 1394478"/>
                    <a:gd name="connsiteY5" fmla="*/ 237327 h 1211822"/>
                    <a:gd name="connsiteX6" fmla="*/ 632344 w 1394478"/>
                    <a:gd name="connsiteY6" fmla="*/ 522918 h 1211822"/>
                    <a:gd name="connsiteX7" fmla="*/ 1090077 w 1394478"/>
                    <a:gd name="connsiteY7" fmla="*/ 466927 h 1211822"/>
                    <a:gd name="connsiteX8" fmla="*/ 929989 w 1394478"/>
                    <a:gd name="connsiteY8" fmla="*/ 183075 h 1211822"/>
                    <a:gd name="connsiteX9" fmla="*/ 477745 w 1394478"/>
                    <a:gd name="connsiteY9" fmla="*/ 237327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77745 w 1394478"/>
                    <a:gd name="connsiteY5" fmla="*/ 237327 h 1211822"/>
                    <a:gd name="connsiteX6" fmla="*/ 632344 w 1394478"/>
                    <a:gd name="connsiteY6" fmla="*/ 522918 h 1211822"/>
                    <a:gd name="connsiteX7" fmla="*/ 1062139 w 1394478"/>
                    <a:gd name="connsiteY7" fmla="*/ 466927 h 1211822"/>
                    <a:gd name="connsiteX8" fmla="*/ 929989 w 1394478"/>
                    <a:gd name="connsiteY8" fmla="*/ 183075 h 1211822"/>
                    <a:gd name="connsiteX9" fmla="*/ 477745 w 1394478"/>
                    <a:gd name="connsiteY9" fmla="*/ 237327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77745 w 1394478"/>
                    <a:gd name="connsiteY5" fmla="*/ 237327 h 1211822"/>
                    <a:gd name="connsiteX6" fmla="*/ 604406 w 1394478"/>
                    <a:gd name="connsiteY6" fmla="*/ 513361 h 1211822"/>
                    <a:gd name="connsiteX7" fmla="*/ 1062139 w 1394478"/>
                    <a:gd name="connsiteY7" fmla="*/ 466927 h 1211822"/>
                    <a:gd name="connsiteX8" fmla="*/ 929989 w 1394478"/>
                    <a:gd name="connsiteY8" fmla="*/ 183075 h 1211822"/>
                    <a:gd name="connsiteX9" fmla="*/ 477745 w 1394478"/>
                    <a:gd name="connsiteY9" fmla="*/ 237327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91715 w 1394478"/>
                    <a:gd name="connsiteY5" fmla="*/ 237327 h 1211822"/>
                    <a:gd name="connsiteX6" fmla="*/ 604406 w 1394478"/>
                    <a:gd name="connsiteY6" fmla="*/ 513361 h 1211822"/>
                    <a:gd name="connsiteX7" fmla="*/ 1062139 w 1394478"/>
                    <a:gd name="connsiteY7" fmla="*/ 466927 h 1211822"/>
                    <a:gd name="connsiteX8" fmla="*/ 929989 w 1394478"/>
                    <a:gd name="connsiteY8" fmla="*/ 183075 h 1211822"/>
                    <a:gd name="connsiteX9" fmla="*/ 491715 w 1394478"/>
                    <a:gd name="connsiteY9" fmla="*/ 237327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05685 w 1394478"/>
                    <a:gd name="connsiteY5" fmla="*/ 227770 h 1211822"/>
                    <a:gd name="connsiteX6" fmla="*/ 604406 w 1394478"/>
                    <a:gd name="connsiteY6" fmla="*/ 513361 h 1211822"/>
                    <a:gd name="connsiteX7" fmla="*/ 1062139 w 1394478"/>
                    <a:gd name="connsiteY7" fmla="*/ 466927 h 1211822"/>
                    <a:gd name="connsiteX8" fmla="*/ 929989 w 1394478"/>
                    <a:gd name="connsiteY8" fmla="*/ 183075 h 1211822"/>
                    <a:gd name="connsiteX9" fmla="*/ 505685 w 1394478"/>
                    <a:gd name="connsiteY9" fmla="*/ 22777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05685 w 1394478"/>
                    <a:gd name="connsiteY5" fmla="*/ 227770 h 1211822"/>
                    <a:gd name="connsiteX6" fmla="*/ 604406 w 1394478"/>
                    <a:gd name="connsiteY6" fmla="*/ 513361 h 1211822"/>
                    <a:gd name="connsiteX7" fmla="*/ 1062139 w 1394478"/>
                    <a:gd name="connsiteY7" fmla="*/ 466927 h 1211822"/>
                    <a:gd name="connsiteX8" fmla="*/ 916020 w 1394478"/>
                    <a:gd name="connsiteY8" fmla="*/ 154407 h 1211822"/>
                    <a:gd name="connsiteX9" fmla="*/ 505685 w 1394478"/>
                    <a:gd name="connsiteY9" fmla="*/ 22777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05685 w 1394478"/>
                    <a:gd name="connsiteY5" fmla="*/ 227770 h 1211822"/>
                    <a:gd name="connsiteX6" fmla="*/ 632343 w 1394478"/>
                    <a:gd name="connsiteY6" fmla="*/ 532473 h 1211822"/>
                    <a:gd name="connsiteX7" fmla="*/ 1062139 w 1394478"/>
                    <a:gd name="connsiteY7" fmla="*/ 466927 h 1211822"/>
                    <a:gd name="connsiteX8" fmla="*/ 916020 w 1394478"/>
                    <a:gd name="connsiteY8" fmla="*/ 154407 h 1211822"/>
                    <a:gd name="connsiteX9" fmla="*/ 505685 w 1394478"/>
                    <a:gd name="connsiteY9" fmla="*/ 22777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05685 w 1394478"/>
                    <a:gd name="connsiteY5" fmla="*/ 227770 h 1211822"/>
                    <a:gd name="connsiteX6" fmla="*/ 632343 w 1394478"/>
                    <a:gd name="connsiteY6" fmla="*/ 532473 h 1211822"/>
                    <a:gd name="connsiteX7" fmla="*/ 1109313 w 1394478"/>
                    <a:gd name="connsiteY7" fmla="*/ 502976 h 1211822"/>
                    <a:gd name="connsiteX8" fmla="*/ 916020 w 1394478"/>
                    <a:gd name="connsiteY8" fmla="*/ 154407 h 1211822"/>
                    <a:gd name="connsiteX9" fmla="*/ 505685 w 1394478"/>
                    <a:gd name="connsiteY9" fmla="*/ 22777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54656 w 1394478"/>
                    <a:gd name="connsiteY5" fmla="*/ 252540 h 1211822"/>
                    <a:gd name="connsiteX6" fmla="*/ 632343 w 1394478"/>
                    <a:gd name="connsiteY6" fmla="*/ 532473 h 1211822"/>
                    <a:gd name="connsiteX7" fmla="*/ 1109313 w 1394478"/>
                    <a:gd name="connsiteY7" fmla="*/ 502976 h 1211822"/>
                    <a:gd name="connsiteX8" fmla="*/ 916020 w 1394478"/>
                    <a:gd name="connsiteY8" fmla="*/ 154407 h 1211822"/>
                    <a:gd name="connsiteX9" fmla="*/ 554656 w 1394478"/>
                    <a:gd name="connsiteY9" fmla="*/ 25254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54656 w 1394478"/>
                    <a:gd name="connsiteY5" fmla="*/ 252540 h 1211822"/>
                    <a:gd name="connsiteX6" fmla="*/ 632343 w 1394478"/>
                    <a:gd name="connsiteY6" fmla="*/ 532473 h 1211822"/>
                    <a:gd name="connsiteX7" fmla="*/ 1109313 w 1394478"/>
                    <a:gd name="connsiteY7" fmla="*/ 502976 h 1211822"/>
                    <a:gd name="connsiteX8" fmla="*/ 1111870 w 1394478"/>
                    <a:gd name="connsiteY8" fmla="*/ 253238 h 1211822"/>
                    <a:gd name="connsiteX9" fmla="*/ 554656 w 1394478"/>
                    <a:gd name="connsiteY9" fmla="*/ 25254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54656 w 1394478"/>
                    <a:gd name="connsiteY5" fmla="*/ 252540 h 1211822"/>
                    <a:gd name="connsiteX6" fmla="*/ 632343 w 1394478"/>
                    <a:gd name="connsiteY6" fmla="*/ 532473 h 1211822"/>
                    <a:gd name="connsiteX7" fmla="*/ 1109313 w 1394478"/>
                    <a:gd name="connsiteY7" fmla="*/ 502976 h 1211822"/>
                    <a:gd name="connsiteX8" fmla="*/ 1111870 w 1394478"/>
                    <a:gd name="connsiteY8" fmla="*/ 253238 h 1211822"/>
                    <a:gd name="connsiteX9" fmla="*/ 554656 w 1394478"/>
                    <a:gd name="connsiteY9" fmla="*/ 25254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54656 w 1394478"/>
                    <a:gd name="connsiteY5" fmla="*/ 252540 h 1211822"/>
                    <a:gd name="connsiteX6" fmla="*/ 558317 w 1394478"/>
                    <a:gd name="connsiteY6" fmla="*/ 486642 h 1211822"/>
                    <a:gd name="connsiteX7" fmla="*/ 1109313 w 1394478"/>
                    <a:gd name="connsiteY7" fmla="*/ 502976 h 1211822"/>
                    <a:gd name="connsiteX8" fmla="*/ 1111870 w 1394478"/>
                    <a:gd name="connsiteY8" fmla="*/ 253238 h 1211822"/>
                    <a:gd name="connsiteX9" fmla="*/ 554656 w 1394478"/>
                    <a:gd name="connsiteY9" fmla="*/ 25254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58317 w 1394478"/>
                    <a:gd name="connsiteY6" fmla="*/ 486642 h 1211822"/>
                    <a:gd name="connsiteX7" fmla="*/ 1109313 w 1394478"/>
                    <a:gd name="connsiteY7" fmla="*/ 502976 h 1211822"/>
                    <a:gd name="connsiteX8" fmla="*/ 1111870 w 1394478"/>
                    <a:gd name="connsiteY8" fmla="*/ 253238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27376 w 1394478"/>
                    <a:gd name="connsiteY6" fmla="*/ 532903 h 1211822"/>
                    <a:gd name="connsiteX7" fmla="*/ 1109313 w 1394478"/>
                    <a:gd name="connsiteY7" fmla="*/ 502976 h 1211822"/>
                    <a:gd name="connsiteX8" fmla="*/ 1111870 w 1394478"/>
                    <a:gd name="connsiteY8" fmla="*/ 253238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27376 w 1394478"/>
                    <a:gd name="connsiteY6" fmla="*/ 532903 h 1211822"/>
                    <a:gd name="connsiteX7" fmla="*/ 1109313 w 1394478"/>
                    <a:gd name="connsiteY7" fmla="*/ 502976 h 1211822"/>
                    <a:gd name="connsiteX8" fmla="*/ 988561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27376 w 1394478"/>
                    <a:gd name="connsiteY6" fmla="*/ 532903 h 1211822"/>
                    <a:gd name="connsiteX7" fmla="*/ 1219153 w 1394478"/>
                    <a:gd name="connsiteY7" fmla="*/ 413127 h 1211822"/>
                    <a:gd name="connsiteX8" fmla="*/ 988561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27376 w 1394478"/>
                    <a:gd name="connsiteY6" fmla="*/ 532903 h 1211822"/>
                    <a:gd name="connsiteX7" fmla="*/ 1219153 w 1394478"/>
                    <a:gd name="connsiteY7" fmla="*/ 413127 h 1211822"/>
                    <a:gd name="connsiteX8" fmla="*/ 757969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27376 w 1394478"/>
                    <a:gd name="connsiteY6" fmla="*/ 652679 h 1211822"/>
                    <a:gd name="connsiteX7" fmla="*/ 1219153 w 1394478"/>
                    <a:gd name="connsiteY7" fmla="*/ 413127 h 1211822"/>
                    <a:gd name="connsiteX8" fmla="*/ 757969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27376 w 1394478"/>
                    <a:gd name="connsiteY6" fmla="*/ 652679 h 1211822"/>
                    <a:gd name="connsiteX7" fmla="*/ 999723 w 1394478"/>
                    <a:gd name="connsiteY7" fmla="*/ 413127 h 1211822"/>
                    <a:gd name="connsiteX8" fmla="*/ 757969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27376 w 1394478"/>
                    <a:gd name="connsiteY6" fmla="*/ 652679 h 1211822"/>
                    <a:gd name="connsiteX7" fmla="*/ 999723 w 1394478"/>
                    <a:gd name="connsiteY7" fmla="*/ 413127 h 1211822"/>
                    <a:gd name="connsiteX8" fmla="*/ 768945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27376 w 1394478"/>
                    <a:gd name="connsiteY6" fmla="*/ 652679 h 1211822"/>
                    <a:gd name="connsiteX7" fmla="*/ 999723 w 1394478"/>
                    <a:gd name="connsiteY7" fmla="*/ 532903 h 1211822"/>
                    <a:gd name="connsiteX8" fmla="*/ 768945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527376 w 1394478"/>
                    <a:gd name="connsiteY6" fmla="*/ 652679 h 1211822"/>
                    <a:gd name="connsiteX7" fmla="*/ 999723 w 1394478"/>
                    <a:gd name="connsiteY7" fmla="*/ 413127 h 1211822"/>
                    <a:gd name="connsiteX8" fmla="*/ 768945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307388 w 1394478"/>
                    <a:gd name="connsiteY6" fmla="*/ 652679 h 1211822"/>
                    <a:gd name="connsiteX7" fmla="*/ 999723 w 1394478"/>
                    <a:gd name="connsiteY7" fmla="*/ 413127 h 1211822"/>
                    <a:gd name="connsiteX8" fmla="*/ 768945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296784 w 1394478"/>
                    <a:gd name="connsiteY5" fmla="*/ 293351 h 1211822"/>
                    <a:gd name="connsiteX6" fmla="*/ 307388 w 1394478"/>
                    <a:gd name="connsiteY6" fmla="*/ 652679 h 1211822"/>
                    <a:gd name="connsiteX7" fmla="*/ 1230502 w 1394478"/>
                    <a:gd name="connsiteY7" fmla="*/ 413127 h 1211822"/>
                    <a:gd name="connsiteX8" fmla="*/ 768945 w 1394478"/>
                    <a:gd name="connsiteY8" fmla="*/ 173575 h 1211822"/>
                    <a:gd name="connsiteX9" fmla="*/ 296784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413127 h 1211822"/>
                    <a:gd name="connsiteX6" fmla="*/ 307388 w 1394478"/>
                    <a:gd name="connsiteY6" fmla="*/ 652679 h 1211822"/>
                    <a:gd name="connsiteX7" fmla="*/ 1230502 w 1394478"/>
                    <a:gd name="connsiteY7" fmla="*/ 413127 h 1211822"/>
                    <a:gd name="connsiteX8" fmla="*/ 768945 w 1394478"/>
                    <a:gd name="connsiteY8" fmla="*/ 173575 h 1211822"/>
                    <a:gd name="connsiteX9" fmla="*/ 307388 w 1394478"/>
                    <a:gd name="connsiteY9" fmla="*/ 413127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413127 h 1211822"/>
                    <a:gd name="connsiteX6" fmla="*/ 307388 w 1394478"/>
                    <a:gd name="connsiteY6" fmla="*/ 652679 h 1211822"/>
                    <a:gd name="connsiteX7" fmla="*/ 1230502 w 1394478"/>
                    <a:gd name="connsiteY7" fmla="*/ 532903 h 1211822"/>
                    <a:gd name="connsiteX8" fmla="*/ 768945 w 1394478"/>
                    <a:gd name="connsiteY8" fmla="*/ 173575 h 1211822"/>
                    <a:gd name="connsiteX9" fmla="*/ 307388 w 1394478"/>
                    <a:gd name="connsiteY9" fmla="*/ 413127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413127 h 1211822"/>
                    <a:gd name="connsiteX6" fmla="*/ 307388 w 1394478"/>
                    <a:gd name="connsiteY6" fmla="*/ 652679 h 1211822"/>
                    <a:gd name="connsiteX7" fmla="*/ 1230502 w 1394478"/>
                    <a:gd name="connsiteY7" fmla="*/ 532903 h 1211822"/>
                    <a:gd name="connsiteX8" fmla="*/ 999723 w 1394478"/>
                    <a:gd name="connsiteY8" fmla="*/ 173575 h 1211822"/>
                    <a:gd name="connsiteX9" fmla="*/ 307388 w 1394478"/>
                    <a:gd name="connsiteY9" fmla="*/ 413127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293351 h 1211822"/>
                    <a:gd name="connsiteX6" fmla="*/ 307388 w 1394478"/>
                    <a:gd name="connsiteY6" fmla="*/ 652679 h 1211822"/>
                    <a:gd name="connsiteX7" fmla="*/ 1230502 w 1394478"/>
                    <a:gd name="connsiteY7" fmla="*/ 532903 h 1211822"/>
                    <a:gd name="connsiteX8" fmla="*/ 999723 w 1394478"/>
                    <a:gd name="connsiteY8" fmla="*/ 173575 h 1211822"/>
                    <a:gd name="connsiteX9" fmla="*/ 307388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293351 h 1211822"/>
                    <a:gd name="connsiteX6" fmla="*/ 307388 w 1394478"/>
                    <a:gd name="connsiteY6" fmla="*/ 652679 h 1211822"/>
                    <a:gd name="connsiteX7" fmla="*/ 1230502 w 1394478"/>
                    <a:gd name="connsiteY7" fmla="*/ 532903 h 1211822"/>
                    <a:gd name="connsiteX8" fmla="*/ 999723 w 1394478"/>
                    <a:gd name="connsiteY8" fmla="*/ 293351 h 1211822"/>
                    <a:gd name="connsiteX9" fmla="*/ 307388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293351 h 1211822"/>
                    <a:gd name="connsiteX6" fmla="*/ 538166 w 1394478"/>
                    <a:gd name="connsiteY6" fmla="*/ 652679 h 1211822"/>
                    <a:gd name="connsiteX7" fmla="*/ 1230502 w 1394478"/>
                    <a:gd name="connsiteY7" fmla="*/ 532903 h 1211822"/>
                    <a:gd name="connsiteX8" fmla="*/ 999723 w 1394478"/>
                    <a:gd name="connsiteY8" fmla="*/ 293351 h 1211822"/>
                    <a:gd name="connsiteX9" fmla="*/ 307388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293351 h 1211822"/>
                    <a:gd name="connsiteX6" fmla="*/ 307388 w 1394478"/>
                    <a:gd name="connsiteY6" fmla="*/ 652679 h 1211822"/>
                    <a:gd name="connsiteX7" fmla="*/ 1230502 w 1394478"/>
                    <a:gd name="connsiteY7" fmla="*/ 532903 h 1211822"/>
                    <a:gd name="connsiteX8" fmla="*/ 999723 w 1394478"/>
                    <a:gd name="connsiteY8" fmla="*/ 293351 h 1211822"/>
                    <a:gd name="connsiteX9" fmla="*/ 307388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293351 h 1211822"/>
                    <a:gd name="connsiteX6" fmla="*/ 307388 w 1394478"/>
                    <a:gd name="connsiteY6" fmla="*/ 652679 h 1211822"/>
                    <a:gd name="connsiteX7" fmla="*/ 1230502 w 1394478"/>
                    <a:gd name="connsiteY7" fmla="*/ 532903 h 1211822"/>
                    <a:gd name="connsiteX8" fmla="*/ 999723 w 1394478"/>
                    <a:gd name="connsiteY8" fmla="*/ 293351 h 1211822"/>
                    <a:gd name="connsiteX9" fmla="*/ 307388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293351 h 1211822"/>
                    <a:gd name="connsiteX6" fmla="*/ 538166 w 1394478"/>
                    <a:gd name="connsiteY6" fmla="*/ 652679 h 1211822"/>
                    <a:gd name="connsiteX7" fmla="*/ 1230502 w 1394478"/>
                    <a:gd name="connsiteY7" fmla="*/ 532903 h 1211822"/>
                    <a:gd name="connsiteX8" fmla="*/ 999723 w 1394478"/>
                    <a:gd name="connsiteY8" fmla="*/ 293351 h 1211822"/>
                    <a:gd name="connsiteX9" fmla="*/ 307388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293351 h 1211822"/>
                    <a:gd name="connsiteX6" fmla="*/ 538166 w 1394478"/>
                    <a:gd name="connsiteY6" fmla="*/ 652679 h 1211822"/>
                    <a:gd name="connsiteX7" fmla="*/ 1230502 w 1394478"/>
                    <a:gd name="connsiteY7" fmla="*/ 532903 h 1211822"/>
                    <a:gd name="connsiteX8" fmla="*/ 999723 w 1394478"/>
                    <a:gd name="connsiteY8" fmla="*/ 293351 h 1211822"/>
                    <a:gd name="connsiteX9" fmla="*/ 307388 w 1394478"/>
                    <a:gd name="connsiteY9" fmla="*/ 29335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07388 w 1394478"/>
                    <a:gd name="connsiteY5" fmla="*/ 293351 h 1211822"/>
                    <a:gd name="connsiteX6" fmla="*/ 538166 w 1394478"/>
                    <a:gd name="connsiteY6" fmla="*/ 652679 h 1211822"/>
                    <a:gd name="connsiteX7" fmla="*/ 1230502 w 1394478"/>
                    <a:gd name="connsiteY7" fmla="*/ 532903 h 1211822"/>
                    <a:gd name="connsiteX8" fmla="*/ 999723 w 1394478"/>
                    <a:gd name="connsiteY8" fmla="*/ 293351 h 1211822"/>
                    <a:gd name="connsiteX9" fmla="*/ 307388 w 1394478"/>
                    <a:gd name="connsiteY9" fmla="*/ 293351 h 121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478" h="1211822">
                      <a:moveTo>
                        <a:pt x="0" y="0"/>
                      </a:moveTo>
                      <a:lnTo>
                        <a:pt x="1394478" y="0"/>
                      </a:lnTo>
                      <a:lnTo>
                        <a:pt x="1394478" y="1211822"/>
                      </a:lnTo>
                      <a:lnTo>
                        <a:pt x="0" y="1211822"/>
                      </a:lnTo>
                      <a:lnTo>
                        <a:pt x="0" y="0"/>
                      </a:lnTo>
                      <a:close/>
                      <a:moveTo>
                        <a:pt x="307388" y="293351"/>
                      </a:moveTo>
                      <a:cubicBezTo>
                        <a:pt x="165300" y="426514"/>
                        <a:pt x="253992" y="640936"/>
                        <a:pt x="538166" y="652679"/>
                      </a:cubicBezTo>
                      <a:cubicBezTo>
                        <a:pt x="822340" y="664422"/>
                        <a:pt x="1159948" y="605447"/>
                        <a:pt x="1230502" y="532903"/>
                      </a:cubicBezTo>
                      <a:cubicBezTo>
                        <a:pt x="1301056" y="460359"/>
                        <a:pt x="1153575" y="333276"/>
                        <a:pt x="999723" y="293351"/>
                      </a:cubicBezTo>
                      <a:cubicBezTo>
                        <a:pt x="845871" y="253426"/>
                        <a:pt x="449476" y="160188"/>
                        <a:pt x="307388" y="293351"/>
                      </a:cubicBezTo>
                      <a:close/>
                    </a:path>
                  </a:pathLst>
                </a:custGeom>
                <a:solidFill>
                  <a:schemeClr val="accent6">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20" name="Frame 25">
                  <a:extLst>
                    <a:ext uri="{FF2B5EF4-FFF2-40B4-BE49-F238E27FC236}">
                      <a16:creationId xmlns:a16="http://schemas.microsoft.com/office/drawing/2014/main" id="{5CDB7BA1-350B-1641-A2CC-B52B9EE3F49F}"/>
                    </a:ext>
                  </a:extLst>
                </p:cNvPr>
                <p:cNvSpPr/>
                <p:nvPr/>
              </p:nvSpPr>
              <p:spPr>
                <a:xfrm>
                  <a:off x="514986" y="10779"/>
                  <a:ext cx="664653" cy="1671609"/>
                </a:xfrm>
                <a:custGeom>
                  <a:avLst/>
                  <a:gdLst>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151478 w 1394478"/>
                    <a:gd name="connsiteY6" fmla="*/ 1060344 h 1211822"/>
                    <a:gd name="connsiteX7" fmla="*/ 1243000 w 1394478"/>
                    <a:gd name="connsiteY7" fmla="*/ 1060344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151478 w 1394478"/>
                    <a:gd name="connsiteY6" fmla="*/ 1060344 h 1211822"/>
                    <a:gd name="connsiteX7" fmla="*/ 1085291 w 1394478"/>
                    <a:gd name="connsiteY7" fmla="*/ 919242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151478 w 1394478"/>
                    <a:gd name="connsiteY6" fmla="*/ 1060344 h 1211822"/>
                    <a:gd name="connsiteX7" fmla="*/ 1085291 w 1394478"/>
                    <a:gd name="connsiteY7" fmla="*/ 919242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342388 w 1394478"/>
                    <a:gd name="connsiteY6" fmla="*/ 902641 h 1211822"/>
                    <a:gd name="connsiteX7" fmla="*/ 1085291 w 1394478"/>
                    <a:gd name="connsiteY7" fmla="*/ 919242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51478 w 1394478"/>
                    <a:gd name="connsiteY5" fmla="*/ 151478 h 1211822"/>
                    <a:gd name="connsiteX6" fmla="*/ 342388 w 1394478"/>
                    <a:gd name="connsiteY6" fmla="*/ 902641 h 1211822"/>
                    <a:gd name="connsiteX7" fmla="*/ 1085291 w 1394478"/>
                    <a:gd name="connsiteY7" fmla="*/ 919242 h 1211822"/>
                    <a:gd name="connsiteX8" fmla="*/ 1243000 w 1394478"/>
                    <a:gd name="connsiteY8" fmla="*/ 151478 h 1211822"/>
                    <a:gd name="connsiteX9" fmla="*/ 151478 w 1394478"/>
                    <a:gd name="connsiteY9" fmla="*/ 15147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243000 w 1394478"/>
                    <a:gd name="connsiteY8" fmla="*/ 151478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243000 w 1394478"/>
                    <a:gd name="connsiteY8" fmla="*/ 151478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085291 w 1394478"/>
                    <a:gd name="connsiteY8" fmla="*/ 267680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085291 w 1394478"/>
                    <a:gd name="connsiteY8" fmla="*/ 267680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1085291 w 1394478"/>
                    <a:gd name="connsiteY8" fmla="*/ 267680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1085291 w 1394478"/>
                    <a:gd name="connsiteY7" fmla="*/ 919242 h 1211822"/>
                    <a:gd name="connsiteX8" fmla="*/ 836277 w 1394478"/>
                    <a:gd name="connsiteY8" fmla="*/ 325781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383891 w 1394478"/>
                    <a:gd name="connsiteY5" fmla="*/ 267680 h 1211822"/>
                    <a:gd name="connsiteX6" fmla="*/ 342388 w 1394478"/>
                    <a:gd name="connsiteY6" fmla="*/ 902641 h 1211822"/>
                    <a:gd name="connsiteX7" fmla="*/ 827977 w 1394478"/>
                    <a:gd name="connsiteY7" fmla="*/ 877741 h 1211822"/>
                    <a:gd name="connsiteX8" fmla="*/ 836277 w 1394478"/>
                    <a:gd name="connsiteY8" fmla="*/ 325781 h 1211822"/>
                    <a:gd name="connsiteX9" fmla="*/ 383891 w 1394478"/>
                    <a:gd name="connsiteY9" fmla="*/ 267680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33693 w 1394478"/>
                    <a:gd name="connsiteY5" fmla="*/ 383882 h 1211822"/>
                    <a:gd name="connsiteX6" fmla="*/ 342388 w 1394478"/>
                    <a:gd name="connsiteY6" fmla="*/ 902641 h 1211822"/>
                    <a:gd name="connsiteX7" fmla="*/ 827977 w 1394478"/>
                    <a:gd name="connsiteY7" fmla="*/ 877741 h 1211822"/>
                    <a:gd name="connsiteX8" fmla="*/ 836277 w 1394478"/>
                    <a:gd name="connsiteY8" fmla="*/ 325781 h 1211822"/>
                    <a:gd name="connsiteX9" fmla="*/ 433693 w 1394478"/>
                    <a:gd name="connsiteY9" fmla="*/ 38388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433693 w 1394478"/>
                    <a:gd name="connsiteY5" fmla="*/ 383882 h 1211822"/>
                    <a:gd name="connsiteX6" fmla="*/ 524998 w 1394478"/>
                    <a:gd name="connsiteY6" fmla="*/ 861141 h 1211822"/>
                    <a:gd name="connsiteX7" fmla="*/ 827977 w 1394478"/>
                    <a:gd name="connsiteY7" fmla="*/ 877741 h 1211822"/>
                    <a:gd name="connsiteX8" fmla="*/ 836277 w 1394478"/>
                    <a:gd name="connsiteY8" fmla="*/ 325781 h 1211822"/>
                    <a:gd name="connsiteX9" fmla="*/ 433693 w 1394478"/>
                    <a:gd name="connsiteY9" fmla="*/ 38388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24999 w 1394478"/>
                    <a:gd name="connsiteY5" fmla="*/ 350681 h 1211822"/>
                    <a:gd name="connsiteX6" fmla="*/ 524998 w 1394478"/>
                    <a:gd name="connsiteY6" fmla="*/ 861141 h 1211822"/>
                    <a:gd name="connsiteX7" fmla="*/ 827977 w 1394478"/>
                    <a:gd name="connsiteY7" fmla="*/ 877741 h 1211822"/>
                    <a:gd name="connsiteX8" fmla="*/ 836277 w 1394478"/>
                    <a:gd name="connsiteY8" fmla="*/ 325781 h 1211822"/>
                    <a:gd name="connsiteX9" fmla="*/ 524999 w 1394478"/>
                    <a:gd name="connsiteY9" fmla="*/ 35068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24999 w 1394478"/>
                    <a:gd name="connsiteY5" fmla="*/ 350681 h 1211822"/>
                    <a:gd name="connsiteX6" fmla="*/ 524998 w 1394478"/>
                    <a:gd name="connsiteY6" fmla="*/ 861141 h 1211822"/>
                    <a:gd name="connsiteX7" fmla="*/ 985417 w 1394478"/>
                    <a:gd name="connsiteY7" fmla="*/ 852841 h 1211822"/>
                    <a:gd name="connsiteX8" fmla="*/ 836277 w 1394478"/>
                    <a:gd name="connsiteY8" fmla="*/ 325781 h 1211822"/>
                    <a:gd name="connsiteX9" fmla="*/ 524999 w 1394478"/>
                    <a:gd name="connsiteY9" fmla="*/ 35068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24999 w 1394478"/>
                    <a:gd name="connsiteY5" fmla="*/ 350681 h 1211822"/>
                    <a:gd name="connsiteX6" fmla="*/ 626212 w 1394478"/>
                    <a:gd name="connsiteY6" fmla="*/ 902642 h 1211822"/>
                    <a:gd name="connsiteX7" fmla="*/ 985417 w 1394478"/>
                    <a:gd name="connsiteY7" fmla="*/ 852841 h 1211822"/>
                    <a:gd name="connsiteX8" fmla="*/ 836277 w 1394478"/>
                    <a:gd name="connsiteY8" fmla="*/ 325781 h 1211822"/>
                    <a:gd name="connsiteX9" fmla="*/ 524999 w 1394478"/>
                    <a:gd name="connsiteY9" fmla="*/ 350681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6245 w 1394478"/>
                    <a:gd name="connsiteY5" fmla="*/ 441983 h 1211822"/>
                    <a:gd name="connsiteX6" fmla="*/ 626212 w 1394478"/>
                    <a:gd name="connsiteY6" fmla="*/ 902642 h 1211822"/>
                    <a:gd name="connsiteX7" fmla="*/ 985417 w 1394478"/>
                    <a:gd name="connsiteY7" fmla="*/ 852841 h 1211822"/>
                    <a:gd name="connsiteX8" fmla="*/ 836277 w 1394478"/>
                    <a:gd name="connsiteY8" fmla="*/ 325781 h 1211822"/>
                    <a:gd name="connsiteX9" fmla="*/ 536245 w 1394478"/>
                    <a:gd name="connsiteY9" fmla="*/ 441983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6245 w 1394478"/>
                    <a:gd name="connsiteY5" fmla="*/ 441983 h 1211822"/>
                    <a:gd name="connsiteX6" fmla="*/ 626212 w 1394478"/>
                    <a:gd name="connsiteY6" fmla="*/ 902642 h 1211822"/>
                    <a:gd name="connsiteX7" fmla="*/ 985417 w 1394478"/>
                    <a:gd name="connsiteY7" fmla="*/ 852841 h 1211822"/>
                    <a:gd name="connsiteX8" fmla="*/ 858768 w 1394478"/>
                    <a:gd name="connsiteY8" fmla="*/ 425383 h 1211822"/>
                    <a:gd name="connsiteX9" fmla="*/ 536245 w 1394478"/>
                    <a:gd name="connsiteY9" fmla="*/ 441983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36245 w 1394478"/>
                    <a:gd name="connsiteY5" fmla="*/ 441983 h 1211822"/>
                    <a:gd name="connsiteX6" fmla="*/ 626212 w 1394478"/>
                    <a:gd name="connsiteY6" fmla="*/ 902642 h 1211822"/>
                    <a:gd name="connsiteX7" fmla="*/ 985417 w 1394478"/>
                    <a:gd name="connsiteY7" fmla="*/ 852841 h 1211822"/>
                    <a:gd name="connsiteX8" fmla="*/ 892506 w 1394478"/>
                    <a:gd name="connsiteY8" fmla="*/ 358982 h 1211822"/>
                    <a:gd name="connsiteX9" fmla="*/ 536245 w 1394478"/>
                    <a:gd name="connsiteY9" fmla="*/ 441983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02507 w 1394478"/>
                    <a:gd name="connsiteY5" fmla="*/ 392182 h 1211822"/>
                    <a:gd name="connsiteX6" fmla="*/ 626212 w 1394478"/>
                    <a:gd name="connsiteY6" fmla="*/ 902642 h 1211822"/>
                    <a:gd name="connsiteX7" fmla="*/ 985417 w 1394478"/>
                    <a:gd name="connsiteY7" fmla="*/ 852841 h 1211822"/>
                    <a:gd name="connsiteX8" fmla="*/ 892506 w 1394478"/>
                    <a:gd name="connsiteY8" fmla="*/ 358982 h 1211822"/>
                    <a:gd name="connsiteX9" fmla="*/ 502507 w 1394478"/>
                    <a:gd name="connsiteY9" fmla="*/ 39218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02507 w 1394478"/>
                    <a:gd name="connsiteY5" fmla="*/ 392182 h 1211822"/>
                    <a:gd name="connsiteX6" fmla="*/ 626212 w 1394478"/>
                    <a:gd name="connsiteY6" fmla="*/ 902642 h 1211822"/>
                    <a:gd name="connsiteX7" fmla="*/ 985417 w 1394478"/>
                    <a:gd name="connsiteY7" fmla="*/ 852841 h 1211822"/>
                    <a:gd name="connsiteX8" fmla="*/ 914998 w 1394478"/>
                    <a:gd name="connsiteY8" fmla="*/ 334081 h 1211822"/>
                    <a:gd name="connsiteX9" fmla="*/ 502507 w 1394478"/>
                    <a:gd name="connsiteY9" fmla="*/ 39218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626212 w 1394478"/>
                    <a:gd name="connsiteY6" fmla="*/ 902642 h 1211822"/>
                    <a:gd name="connsiteX7" fmla="*/ 985417 w 1394478"/>
                    <a:gd name="connsiteY7" fmla="*/ 852841 h 1211822"/>
                    <a:gd name="connsiteX8" fmla="*/ 914998 w 1394478"/>
                    <a:gd name="connsiteY8" fmla="*/ 3340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985417 w 1394478"/>
                    <a:gd name="connsiteY7" fmla="*/ 852841 h 1211822"/>
                    <a:gd name="connsiteX8" fmla="*/ 914998 w 1394478"/>
                    <a:gd name="connsiteY8" fmla="*/ 3340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951680 w 1394478"/>
                    <a:gd name="connsiteY7" fmla="*/ 726937 h 1211822"/>
                    <a:gd name="connsiteX8" fmla="*/ 914998 w 1394478"/>
                    <a:gd name="connsiteY8" fmla="*/ 3340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951680 w 1394478"/>
                    <a:gd name="connsiteY7" fmla="*/ 726937 h 1211822"/>
                    <a:gd name="connsiteX8" fmla="*/ 1055727 w 1394478"/>
                    <a:gd name="connsiteY8" fmla="*/ 2975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1130787 w 1394478"/>
                    <a:gd name="connsiteY7" fmla="*/ 763438 h 1211822"/>
                    <a:gd name="connsiteX8" fmla="*/ 1055727 w 1394478"/>
                    <a:gd name="connsiteY8" fmla="*/ 2975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581228 w 1394478"/>
                    <a:gd name="connsiteY6" fmla="*/ 674442 h 1211822"/>
                    <a:gd name="connsiteX7" fmla="*/ 1117993 w 1394478"/>
                    <a:gd name="connsiteY7" fmla="*/ 734238 h 1211822"/>
                    <a:gd name="connsiteX8" fmla="*/ 1055727 w 1394478"/>
                    <a:gd name="connsiteY8" fmla="*/ 2975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632402 w 1394478"/>
                    <a:gd name="connsiteY6" fmla="*/ 732843 h 1211822"/>
                    <a:gd name="connsiteX7" fmla="*/ 1117993 w 1394478"/>
                    <a:gd name="connsiteY7" fmla="*/ 734238 h 1211822"/>
                    <a:gd name="connsiteX8" fmla="*/ 1055727 w 1394478"/>
                    <a:gd name="connsiteY8" fmla="*/ 297581 h 1211822"/>
                    <a:gd name="connsiteX9" fmla="*/ 547490 w 1394478"/>
                    <a:gd name="connsiteY9"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547490 w 1394478"/>
                    <a:gd name="connsiteY5" fmla="*/ 313492 h 1211822"/>
                    <a:gd name="connsiteX6" fmla="*/ 632402 w 1394478"/>
                    <a:gd name="connsiteY6" fmla="*/ 732843 h 1211822"/>
                    <a:gd name="connsiteX7" fmla="*/ 1117993 w 1394478"/>
                    <a:gd name="connsiteY7" fmla="*/ 734238 h 1211822"/>
                    <a:gd name="connsiteX8" fmla="*/ 547490 w 1394478"/>
                    <a:gd name="connsiteY8" fmla="*/ 313492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 name="connsiteX5" fmla="*/ 1117993 w 1394478"/>
                    <a:gd name="connsiteY5" fmla="*/ 734238 h 1211822"/>
                    <a:gd name="connsiteX6" fmla="*/ 632402 w 1394478"/>
                    <a:gd name="connsiteY6" fmla="*/ 732843 h 1211822"/>
                    <a:gd name="connsiteX7" fmla="*/ 1117993 w 1394478"/>
                    <a:gd name="connsiteY7" fmla="*/ 734238 h 1211822"/>
                    <a:gd name="connsiteX0" fmla="*/ 0 w 1394478"/>
                    <a:gd name="connsiteY0" fmla="*/ 0 h 1211822"/>
                    <a:gd name="connsiteX1" fmla="*/ 1394478 w 1394478"/>
                    <a:gd name="connsiteY1" fmla="*/ 0 h 1211822"/>
                    <a:gd name="connsiteX2" fmla="*/ 1394478 w 1394478"/>
                    <a:gd name="connsiteY2" fmla="*/ 1211822 h 1211822"/>
                    <a:gd name="connsiteX3" fmla="*/ 0 w 1394478"/>
                    <a:gd name="connsiteY3" fmla="*/ 1211822 h 1211822"/>
                    <a:gd name="connsiteX4" fmla="*/ 0 w 1394478"/>
                    <a:gd name="connsiteY4" fmla="*/ 0 h 1211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4478" h="1211822">
                      <a:moveTo>
                        <a:pt x="0" y="0"/>
                      </a:moveTo>
                      <a:lnTo>
                        <a:pt x="1394478" y="0"/>
                      </a:lnTo>
                      <a:lnTo>
                        <a:pt x="1394478" y="1211822"/>
                      </a:lnTo>
                      <a:lnTo>
                        <a:pt x="0" y="1211822"/>
                      </a:lnTo>
                      <a:lnTo>
                        <a:pt x="0" y="0"/>
                      </a:lnTo>
                      <a:close/>
                    </a:path>
                  </a:pathLst>
                </a:custGeom>
                <a:solidFill>
                  <a:schemeClr val="accent6">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88"/>
                </a:p>
              </p:txBody>
            </p:sp>
            <p:sp>
              <p:nvSpPr>
                <p:cNvPr id="321" name="Text Box 36">
                  <a:extLst>
                    <a:ext uri="{FF2B5EF4-FFF2-40B4-BE49-F238E27FC236}">
                      <a16:creationId xmlns:a16="http://schemas.microsoft.com/office/drawing/2014/main" id="{6ACDD598-7E15-5346-B8CF-DF476CDD09F9}"/>
                    </a:ext>
                  </a:extLst>
                </p:cNvPr>
                <p:cNvSpPr txBox="1"/>
                <p:nvPr/>
              </p:nvSpPr>
              <p:spPr>
                <a:xfrm>
                  <a:off x="493915" y="1433010"/>
                  <a:ext cx="712554" cy="211251"/>
                </a:xfrm>
                <a:prstGeom prst="rect">
                  <a:avLst/>
                </a:prstGeom>
                <a:solidFill>
                  <a:schemeClr val="tx1">
                    <a:lumMod val="85000"/>
                    <a:lumOff val="15000"/>
                  </a:schemeClr>
                </a:solidFill>
              </p:spPr>
              <p:txBody>
                <a:bodyPr wrap="square" rtlCol="0">
                  <a:noAutofit/>
                </a:bodyPr>
                <a:lstStyle/>
                <a:p>
                  <a:pPr algn="ctr"/>
                  <a:r>
                    <a:rPr lang="en-US" sz="1688" dirty="0">
                      <a:solidFill>
                        <a:srgbClr val="D9D9D9"/>
                      </a:solidFill>
                      <a:latin typeface="Arial" charset="0"/>
                      <a:ea typeface="Calibri" charset="0"/>
                    </a:rPr>
                    <a:t>Buffer not to scale</a:t>
                  </a:r>
                  <a:endParaRPr lang="en-US" sz="1688" dirty="0">
                    <a:latin typeface="Times New Roman" charset="0"/>
                    <a:ea typeface="Calibri" charset="0"/>
                  </a:endParaRPr>
                </a:p>
              </p:txBody>
            </p:sp>
            <p:sp>
              <p:nvSpPr>
                <p:cNvPr id="322" name="Text Box 37">
                  <a:extLst>
                    <a:ext uri="{FF2B5EF4-FFF2-40B4-BE49-F238E27FC236}">
                      <a16:creationId xmlns:a16="http://schemas.microsoft.com/office/drawing/2014/main" id="{B518D543-6356-1848-8AAF-BC2090404B36}"/>
                    </a:ext>
                  </a:extLst>
                </p:cNvPr>
                <p:cNvSpPr txBox="1"/>
                <p:nvPr/>
              </p:nvSpPr>
              <p:spPr>
                <a:xfrm>
                  <a:off x="137988" y="2617900"/>
                  <a:ext cx="613936" cy="178924"/>
                </a:xfrm>
                <a:prstGeom prst="rect">
                  <a:avLst/>
                </a:prstGeom>
                <a:solidFill>
                  <a:schemeClr val="bg1">
                    <a:lumMod val="95000"/>
                  </a:schemeClr>
                </a:solidFill>
                <a:ln>
                  <a:solidFill>
                    <a:srgbClr val="000000"/>
                  </a:solidFill>
                </a:ln>
              </p:spPr>
              <p:txBody>
                <a:bodyPr wrap="square" bIns="0" rtlCol="0">
                  <a:noAutofit/>
                </a:bodyPr>
                <a:lstStyle/>
                <a:p>
                  <a:pPr algn="ctr"/>
                  <a:r>
                    <a:rPr lang="en-US" sz="2000" b="1" dirty="0">
                      <a:solidFill>
                        <a:srgbClr val="000000"/>
                      </a:solidFill>
                      <a:latin typeface="Calibri Light" charset="0"/>
                      <a:ea typeface="Calibri" charset="0"/>
                      <a:cs typeface="Calibri Light" charset="0"/>
                    </a:rPr>
                    <a:t>Treatment</a:t>
                  </a:r>
                </a:p>
                <a:p>
                  <a:pPr algn="ctr"/>
                  <a:r>
                    <a:rPr lang="en-US" sz="2000" b="1" dirty="0">
                      <a:solidFill>
                        <a:srgbClr val="000000"/>
                      </a:solidFill>
                      <a:latin typeface="Calibri Light" charset="0"/>
                      <a:ea typeface="Calibri" charset="0"/>
                      <a:cs typeface="Calibri Light" charset="0"/>
                    </a:rPr>
                    <a:t>Reach</a:t>
                  </a:r>
                  <a:endParaRPr lang="en-US" sz="2000" b="1" dirty="0">
                    <a:latin typeface="Times New Roman" charset="0"/>
                    <a:ea typeface="Calibri" charset="0"/>
                  </a:endParaRPr>
                </a:p>
              </p:txBody>
            </p:sp>
          </p:grpSp>
          <p:sp>
            <p:nvSpPr>
              <p:cNvPr id="281" name="Text Box 4">
                <a:extLst>
                  <a:ext uri="{FF2B5EF4-FFF2-40B4-BE49-F238E27FC236}">
                    <a16:creationId xmlns:a16="http://schemas.microsoft.com/office/drawing/2014/main" id="{3D0DA423-0632-8348-9B44-9D8EB4601D48}"/>
                  </a:ext>
                </a:extLst>
              </p:cNvPr>
              <p:cNvSpPr txBox="1"/>
              <p:nvPr/>
            </p:nvSpPr>
            <p:spPr>
              <a:xfrm>
                <a:off x="132094" y="581676"/>
                <a:ext cx="566767" cy="174152"/>
              </a:xfrm>
              <a:prstGeom prst="rect">
                <a:avLst/>
              </a:prstGeom>
              <a:solidFill>
                <a:schemeClr val="bg1">
                  <a:lumMod val="95000"/>
                </a:schemeClr>
              </a:solidFill>
              <a:ln>
                <a:solidFill>
                  <a:srgbClr val="000000"/>
                </a:solidFill>
              </a:ln>
            </p:spPr>
            <p:txBody>
              <a:bodyPr wrap="square" rtlCol="0">
                <a:noAutofit/>
              </a:bodyPr>
              <a:lstStyle/>
              <a:p>
                <a:pPr algn="ctr"/>
                <a:r>
                  <a:rPr lang="en-US" sz="2000" b="1" dirty="0">
                    <a:solidFill>
                      <a:srgbClr val="000000"/>
                    </a:solidFill>
                    <a:latin typeface="Calibri Light" charset="0"/>
                    <a:ea typeface="Calibri" charset="0"/>
                    <a:cs typeface="Calibri Light" charset="0"/>
                  </a:rPr>
                  <a:t>Reference</a:t>
                </a:r>
              </a:p>
              <a:p>
                <a:pPr algn="ctr"/>
                <a:r>
                  <a:rPr lang="en-US" sz="2000" b="1" dirty="0">
                    <a:solidFill>
                      <a:srgbClr val="000000"/>
                    </a:solidFill>
                    <a:latin typeface="Calibri Light" charset="0"/>
                    <a:ea typeface="Calibri" charset="0"/>
                    <a:cs typeface="Calibri Light" charset="0"/>
                  </a:rPr>
                  <a:t>Reach</a:t>
                </a:r>
              </a:p>
              <a:p>
                <a:pPr algn="ctr"/>
                <a:r>
                  <a:rPr lang="en-US" sz="2000" b="1" dirty="0">
                    <a:solidFill>
                      <a:srgbClr val="000000"/>
                    </a:solidFill>
                    <a:latin typeface="Calibri Light" charset="0"/>
                    <a:ea typeface="Calibri" charset="0"/>
                    <a:cs typeface="Calibri Light" charset="0"/>
                  </a:rPr>
                  <a:t> </a:t>
                </a:r>
              </a:p>
            </p:txBody>
          </p:sp>
        </p:grpSp>
        <p:sp>
          <p:nvSpPr>
            <p:cNvPr id="279" name="Oval 278">
              <a:extLst>
                <a:ext uri="{FF2B5EF4-FFF2-40B4-BE49-F238E27FC236}">
                  <a16:creationId xmlns:a16="http://schemas.microsoft.com/office/drawing/2014/main" id="{1F3E3ACF-44C4-2844-AFD1-F99F6924B790}"/>
                </a:ext>
              </a:extLst>
            </p:cNvPr>
            <p:cNvSpPr/>
            <p:nvPr/>
          </p:nvSpPr>
          <p:spPr>
            <a:xfrm>
              <a:off x="776827" y="1828800"/>
              <a:ext cx="73025" cy="73025"/>
            </a:xfrm>
            <a:prstGeom prst="ellipse">
              <a:avLst/>
            </a:prstGeom>
            <a:solidFill>
              <a:srgbClr val="8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ot="0" spcFirstLastPara="0" vert="horz" wrap="square" lIns="308610" tIns="154305" rIns="308610" bIns="154305" numCol="1" spcCol="0" rtlCol="0" fromWordArt="0" anchor="ctr" anchorCtr="0" forceAA="0" compatLnSpc="1">
              <a:prstTxWarp prst="textNoShape">
                <a:avLst/>
              </a:prstTxWarp>
              <a:noAutofit/>
            </a:bodyPr>
            <a:lstStyle/>
            <a:p>
              <a:endParaRPr lang="en-US" sz="1688"/>
            </a:p>
          </p:txBody>
        </p:sp>
      </p:grpSp>
      <p:sp>
        <p:nvSpPr>
          <p:cNvPr id="30" name="TextBox 29">
            <a:extLst>
              <a:ext uri="{FF2B5EF4-FFF2-40B4-BE49-F238E27FC236}">
                <a16:creationId xmlns:a16="http://schemas.microsoft.com/office/drawing/2014/main" id="{2BD400E4-A09B-CE41-9201-2ACB38327842}"/>
              </a:ext>
            </a:extLst>
          </p:cNvPr>
          <p:cNvSpPr txBox="1"/>
          <p:nvPr/>
        </p:nvSpPr>
        <p:spPr>
          <a:xfrm>
            <a:off x="-21345227" y="14061397"/>
            <a:ext cx="9999668" cy="1477328"/>
          </a:xfrm>
          <a:prstGeom prst="rect">
            <a:avLst/>
          </a:prstGeom>
          <a:noFill/>
        </p:spPr>
        <p:txBody>
          <a:bodyPr wrap="square" rtlCol="0">
            <a:spAutoFit/>
          </a:bodyPr>
          <a:lstStyle/>
          <a:p>
            <a:pPr marL="803703" indent="-803703">
              <a:buFont typeface="Arial" panose="020B0604020202020204" pitchFamily="34" charset="0"/>
              <a:buChar char="•"/>
            </a:pPr>
            <a:r>
              <a:rPr lang="en-US" sz="4500" dirty="0"/>
              <a:t>Benthic algae is an important resource at the base of stream food webs. </a:t>
            </a:r>
          </a:p>
        </p:txBody>
      </p:sp>
      <p:grpSp>
        <p:nvGrpSpPr>
          <p:cNvPr id="170" name="Group 169">
            <a:extLst>
              <a:ext uri="{FF2B5EF4-FFF2-40B4-BE49-F238E27FC236}">
                <a16:creationId xmlns:a16="http://schemas.microsoft.com/office/drawing/2014/main" id="{2ADCF26E-1670-0244-88DB-433D654A268E}"/>
              </a:ext>
            </a:extLst>
          </p:cNvPr>
          <p:cNvGrpSpPr/>
          <p:nvPr/>
        </p:nvGrpSpPr>
        <p:grpSpPr>
          <a:xfrm>
            <a:off x="21303566" y="27335821"/>
            <a:ext cx="6941258" cy="726248"/>
            <a:chOff x="1798575" y="7248330"/>
            <a:chExt cx="8285281" cy="923966"/>
          </a:xfrm>
          <a:solidFill>
            <a:srgbClr val="288099"/>
          </a:solidFill>
        </p:grpSpPr>
        <p:sp>
          <p:nvSpPr>
            <p:cNvPr id="171" name="Rounded Rectangle 170">
              <a:extLst>
                <a:ext uri="{FF2B5EF4-FFF2-40B4-BE49-F238E27FC236}">
                  <a16:creationId xmlns:a16="http://schemas.microsoft.com/office/drawing/2014/main" id="{FDF7A53C-EC32-2C4D-BD65-669611C1469B}"/>
                </a:ext>
              </a:extLst>
            </p:cNvPr>
            <p:cNvSpPr/>
            <p:nvPr/>
          </p:nvSpPr>
          <p:spPr>
            <a:xfrm>
              <a:off x="1798575" y="7248330"/>
              <a:ext cx="8285281" cy="923966"/>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72" name="TextBox 171">
              <a:extLst>
                <a:ext uri="{FF2B5EF4-FFF2-40B4-BE49-F238E27FC236}">
                  <a16:creationId xmlns:a16="http://schemas.microsoft.com/office/drawing/2014/main" id="{4DBDF760-B2E0-ED4F-A304-B69870BED11D}"/>
                </a:ext>
              </a:extLst>
            </p:cNvPr>
            <p:cNvSpPr txBox="1"/>
            <p:nvPr/>
          </p:nvSpPr>
          <p:spPr>
            <a:xfrm>
              <a:off x="2101774" y="7267031"/>
              <a:ext cx="7600464" cy="851659"/>
            </a:xfrm>
            <a:prstGeom prst="rect">
              <a:avLst/>
            </a:prstGeom>
            <a:grpFill/>
          </p:spPr>
          <p:txBody>
            <a:bodyPr wrap="square" rtlCol="0">
              <a:spAutoFit/>
            </a:bodyPr>
            <a:lstStyle/>
            <a:p>
              <a:pPr algn="ctr"/>
              <a:r>
                <a:rPr lang="en-US" sz="3750" b="1" dirty="0">
                  <a:solidFill>
                    <a:schemeClr val="bg1"/>
                  </a:solidFill>
                </a:rPr>
                <a:t>Nutrient Uptake</a:t>
              </a:r>
            </a:p>
          </p:txBody>
        </p:sp>
      </p:grpSp>
      <p:sp>
        <p:nvSpPr>
          <p:cNvPr id="17" name="Rectangle 16">
            <a:extLst>
              <a:ext uri="{FF2B5EF4-FFF2-40B4-BE49-F238E27FC236}">
                <a16:creationId xmlns:a16="http://schemas.microsoft.com/office/drawing/2014/main" id="{E5F863D5-1853-9041-868E-DA3E9DB4F9BE}"/>
              </a:ext>
            </a:extLst>
          </p:cNvPr>
          <p:cNvSpPr/>
          <p:nvPr/>
        </p:nvSpPr>
        <p:spPr>
          <a:xfrm>
            <a:off x="-20984251" y="15998816"/>
            <a:ext cx="9992380" cy="1477328"/>
          </a:xfrm>
          <a:prstGeom prst="rect">
            <a:avLst/>
          </a:prstGeom>
        </p:spPr>
        <p:txBody>
          <a:bodyPr wrap="square">
            <a:spAutoFit/>
          </a:bodyPr>
          <a:lstStyle/>
          <a:p>
            <a:pPr marL="803703" indent="-803703">
              <a:buFont typeface="Arial" panose="020B0604020202020204" pitchFamily="34" charset="0"/>
              <a:buChar char="•"/>
            </a:pPr>
            <a:r>
              <a:rPr lang="en-US" sz="4500" dirty="0"/>
              <a:t>Food availability strongly influences fish production in headwater systems. </a:t>
            </a:r>
          </a:p>
        </p:txBody>
      </p:sp>
      <p:sp>
        <p:nvSpPr>
          <p:cNvPr id="22" name="Rectangle 21">
            <a:extLst>
              <a:ext uri="{FF2B5EF4-FFF2-40B4-BE49-F238E27FC236}">
                <a16:creationId xmlns:a16="http://schemas.microsoft.com/office/drawing/2014/main" id="{61051825-6234-014F-B4C1-10FC5B1309A5}"/>
              </a:ext>
            </a:extLst>
          </p:cNvPr>
          <p:cNvSpPr/>
          <p:nvPr/>
        </p:nvSpPr>
        <p:spPr>
          <a:xfrm>
            <a:off x="-19278612" y="21088992"/>
            <a:ext cx="5219374" cy="4939814"/>
          </a:xfrm>
          <a:prstGeom prst="rect">
            <a:avLst/>
          </a:prstGeom>
        </p:spPr>
        <p:txBody>
          <a:bodyPr wrap="square">
            <a:spAutoFit/>
          </a:bodyPr>
          <a:lstStyle/>
          <a:p>
            <a:pPr marL="642963" indent="-642963">
              <a:buFont typeface="Arial" panose="020B0604020202020204" pitchFamily="34" charset="0"/>
              <a:buChar char="•"/>
            </a:pPr>
            <a:r>
              <a:rPr lang="en-US" sz="4500" dirty="0"/>
              <a:t>These reaches  with patchy elevated light have higher primary production and fish abundance (Fig 1).</a:t>
            </a:r>
          </a:p>
        </p:txBody>
      </p:sp>
      <p:pic>
        <p:nvPicPr>
          <p:cNvPr id="23" name="Picture 22">
            <a:extLst>
              <a:ext uri="{FF2B5EF4-FFF2-40B4-BE49-F238E27FC236}">
                <a16:creationId xmlns:a16="http://schemas.microsoft.com/office/drawing/2014/main" id="{BAB299C3-68AA-0549-9015-9B403E5DC050}"/>
              </a:ext>
            </a:extLst>
          </p:cNvPr>
          <p:cNvPicPr>
            <a:picLocks noChangeAspect="1"/>
          </p:cNvPicPr>
          <p:nvPr/>
        </p:nvPicPr>
        <p:blipFill rotWithShape="1">
          <a:blip r:embed="rId18"/>
          <a:srcRect l="5685"/>
          <a:stretch/>
        </p:blipFill>
        <p:spPr>
          <a:xfrm>
            <a:off x="-14377088" y="22605133"/>
            <a:ext cx="4312367" cy="3756210"/>
          </a:xfrm>
          <a:prstGeom prst="rect">
            <a:avLst/>
          </a:prstGeom>
        </p:spPr>
      </p:pic>
      <p:sp>
        <p:nvSpPr>
          <p:cNvPr id="26" name="TextBox 25">
            <a:extLst>
              <a:ext uri="{FF2B5EF4-FFF2-40B4-BE49-F238E27FC236}">
                <a16:creationId xmlns:a16="http://schemas.microsoft.com/office/drawing/2014/main" id="{42E49453-5CAB-594A-8C48-80A07B8853B0}"/>
              </a:ext>
            </a:extLst>
          </p:cNvPr>
          <p:cNvSpPr txBox="1"/>
          <p:nvPr/>
        </p:nvSpPr>
        <p:spPr>
          <a:xfrm>
            <a:off x="-15040805" y="25459366"/>
            <a:ext cx="9952167" cy="553998"/>
          </a:xfrm>
          <a:prstGeom prst="rect">
            <a:avLst/>
          </a:prstGeom>
          <a:noFill/>
        </p:spPr>
        <p:txBody>
          <a:bodyPr wrap="square" rtlCol="0">
            <a:spAutoFit/>
          </a:bodyPr>
          <a:lstStyle/>
          <a:p>
            <a:r>
              <a:rPr lang="en-US" sz="1500" dirty="0"/>
              <a:t>Figure 1. Difference in biomass versus difference in canopy openness among 9 paired stream reaches in the central cascades, OR, showing a strong positive relationship between light and vertebrate abundance</a:t>
            </a:r>
          </a:p>
        </p:txBody>
      </p:sp>
      <p:sp>
        <p:nvSpPr>
          <p:cNvPr id="29" name="TextBox 28">
            <a:extLst>
              <a:ext uri="{FF2B5EF4-FFF2-40B4-BE49-F238E27FC236}">
                <a16:creationId xmlns:a16="http://schemas.microsoft.com/office/drawing/2014/main" id="{E58352BB-C6B4-DB4A-89D7-BC93E39B188B}"/>
              </a:ext>
            </a:extLst>
          </p:cNvPr>
          <p:cNvSpPr txBox="1"/>
          <p:nvPr/>
        </p:nvSpPr>
        <p:spPr>
          <a:xfrm>
            <a:off x="10724848" y="16603696"/>
            <a:ext cx="4819009" cy="2169825"/>
          </a:xfrm>
          <a:prstGeom prst="rect">
            <a:avLst/>
          </a:prstGeom>
          <a:noFill/>
        </p:spPr>
        <p:txBody>
          <a:bodyPr wrap="square" rtlCol="0">
            <a:spAutoFit/>
          </a:bodyPr>
          <a:lstStyle/>
          <a:p>
            <a:r>
              <a:rPr lang="en-US" sz="4500" b="1" dirty="0"/>
              <a:t>TARGET BENTHIC</a:t>
            </a:r>
          </a:p>
          <a:p>
            <a:r>
              <a:rPr lang="en-US" sz="4500" b="1" dirty="0"/>
              <a:t> LIGHT ENVIRONMENT:</a:t>
            </a:r>
          </a:p>
        </p:txBody>
      </p:sp>
      <p:grpSp>
        <p:nvGrpSpPr>
          <p:cNvPr id="176" name="Group 175">
            <a:extLst>
              <a:ext uri="{FF2B5EF4-FFF2-40B4-BE49-F238E27FC236}">
                <a16:creationId xmlns:a16="http://schemas.microsoft.com/office/drawing/2014/main" id="{BF47C6E4-92E0-4F49-9A22-BFAD35DAB01A}"/>
              </a:ext>
            </a:extLst>
          </p:cNvPr>
          <p:cNvGrpSpPr/>
          <p:nvPr/>
        </p:nvGrpSpPr>
        <p:grpSpPr>
          <a:xfrm>
            <a:off x="21796434" y="12085478"/>
            <a:ext cx="6301834" cy="715877"/>
            <a:chOff x="1466304" y="7348126"/>
            <a:chExt cx="8285281" cy="853965"/>
          </a:xfrm>
          <a:solidFill>
            <a:srgbClr val="288099"/>
          </a:solidFill>
        </p:grpSpPr>
        <p:sp>
          <p:nvSpPr>
            <p:cNvPr id="177" name="Rounded Rectangle 176">
              <a:extLst>
                <a:ext uri="{FF2B5EF4-FFF2-40B4-BE49-F238E27FC236}">
                  <a16:creationId xmlns:a16="http://schemas.microsoft.com/office/drawing/2014/main" id="{8CAE465F-4CFB-7844-A7BD-DD0DCDAFD818}"/>
                </a:ext>
              </a:extLst>
            </p:cNvPr>
            <p:cNvSpPr/>
            <p:nvPr/>
          </p:nvSpPr>
          <p:spPr>
            <a:xfrm>
              <a:off x="1466304" y="7348126"/>
              <a:ext cx="8285281" cy="85396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78" name="TextBox 177">
              <a:extLst>
                <a:ext uri="{FF2B5EF4-FFF2-40B4-BE49-F238E27FC236}">
                  <a16:creationId xmlns:a16="http://schemas.microsoft.com/office/drawing/2014/main" id="{2A32CA6B-202B-374F-88E1-A53253241E17}"/>
                </a:ext>
              </a:extLst>
            </p:cNvPr>
            <p:cNvSpPr txBox="1"/>
            <p:nvPr/>
          </p:nvSpPr>
          <p:spPr>
            <a:xfrm>
              <a:off x="2090991" y="7379280"/>
              <a:ext cx="7035906" cy="798540"/>
            </a:xfrm>
            <a:prstGeom prst="rect">
              <a:avLst/>
            </a:prstGeom>
            <a:grpFill/>
          </p:spPr>
          <p:txBody>
            <a:bodyPr wrap="square" rtlCol="0">
              <a:spAutoFit/>
            </a:bodyPr>
            <a:lstStyle/>
            <a:p>
              <a:pPr algn="ctr"/>
              <a:r>
                <a:rPr lang="en-US" sz="3750" b="1" dirty="0">
                  <a:solidFill>
                    <a:schemeClr val="bg1"/>
                  </a:solidFill>
                </a:rPr>
                <a:t>Benthic Light Availability</a:t>
              </a:r>
            </a:p>
          </p:txBody>
        </p:sp>
      </p:grpSp>
      <p:sp>
        <p:nvSpPr>
          <p:cNvPr id="31" name="TextBox 30">
            <a:extLst>
              <a:ext uri="{FF2B5EF4-FFF2-40B4-BE49-F238E27FC236}">
                <a16:creationId xmlns:a16="http://schemas.microsoft.com/office/drawing/2014/main" id="{FE6FF9D1-BB7A-E34B-8DE1-A9DB5CE9686A}"/>
              </a:ext>
            </a:extLst>
          </p:cNvPr>
          <p:cNvSpPr txBox="1"/>
          <p:nvPr/>
        </p:nvSpPr>
        <p:spPr>
          <a:xfrm>
            <a:off x="40889136" y="14449988"/>
            <a:ext cx="9207431" cy="2169825"/>
          </a:xfrm>
          <a:prstGeom prst="rect">
            <a:avLst/>
          </a:prstGeom>
          <a:noFill/>
        </p:spPr>
        <p:txBody>
          <a:bodyPr wrap="square" rtlCol="0">
            <a:spAutoFit/>
          </a:bodyPr>
          <a:lstStyle/>
          <a:p>
            <a:pPr marL="642963" indent="-642963">
              <a:buFont typeface="Arial" panose="020B0604020202020204" pitchFamily="34" charset="0"/>
              <a:buChar char="•"/>
            </a:pPr>
            <a:r>
              <a:rPr lang="en-US" sz="4500" dirty="0"/>
              <a:t>Results suggest the potential for a bottom-up response to localized increases in light. </a:t>
            </a:r>
          </a:p>
        </p:txBody>
      </p:sp>
      <p:sp>
        <p:nvSpPr>
          <p:cNvPr id="32" name="TextBox 31">
            <a:extLst>
              <a:ext uri="{FF2B5EF4-FFF2-40B4-BE49-F238E27FC236}">
                <a16:creationId xmlns:a16="http://schemas.microsoft.com/office/drawing/2014/main" id="{0AA3C056-88BE-7942-9D81-980185110479}"/>
              </a:ext>
            </a:extLst>
          </p:cNvPr>
          <p:cNvSpPr txBox="1"/>
          <p:nvPr/>
        </p:nvSpPr>
        <p:spPr>
          <a:xfrm>
            <a:off x="41418557" y="7534102"/>
            <a:ext cx="9207431" cy="3554819"/>
          </a:xfrm>
          <a:prstGeom prst="rect">
            <a:avLst/>
          </a:prstGeom>
          <a:noFill/>
        </p:spPr>
        <p:txBody>
          <a:bodyPr wrap="square" rtlCol="0">
            <a:spAutoFit/>
          </a:bodyPr>
          <a:lstStyle/>
          <a:p>
            <a:pPr marL="642963" indent="-642963">
              <a:buFont typeface="Arial" panose="020B0604020202020204" pitchFamily="34" charset="0"/>
              <a:buChar char="•"/>
            </a:pPr>
            <a:r>
              <a:rPr lang="en-US" sz="4500" dirty="0"/>
              <a:t>We expect the increase in autochthonous food availability to result in increases in vertebrate biomass (Fig 8). </a:t>
            </a:r>
          </a:p>
          <a:p>
            <a:endParaRPr lang="en-US" sz="4500" dirty="0"/>
          </a:p>
        </p:txBody>
      </p:sp>
      <p:sp>
        <p:nvSpPr>
          <p:cNvPr id="33" name="TextBox 32">
            <a:extLst>
              <a:ext uri="{FF2B5EF4-FFF2-40B4-BE49-F238E27FC236}">
                <a16:creationId xmlns:a16="http://schemas.microsoft.com/office/drawing/2014/main" id="{15029964-0357-D745-9C3E-7785D8BA6290}"/>
              </a:ext>
            </a:extLst>
          </p:cNvPr>
          <p:cNvSpPr txBox="1"/>
          <p:nvPr/>
        </p:nvSpPr>
        <p:spPr>
          <a:xfrm>
            <a:off x="10881176" y="22907909"/>
            <a:ext cx="4247065" cy="1477328"/>
          </a:xfrm>
          <a:prstGeom prst="rect">
            <a:avLst/>
          </a:prstGeom>
          <a:noFill/>
        </p:spPr>
        <p:txBody>
          <a:bodyPr wrap="square" rtlCol="0">
            <a:spAutoFit/>
          </a:bodyPr>
          <a:lstStyle/>
          <a:p>
            <a:r>
              <a:rPr lang="en-US" sz="2250" dirty="0"/>
              <a:t>Figure 2. Benthic light availability in the upstream old-growth section of McRae Creek Tributary-East. </a:t>
            </a:r>
          </a:p>
        </p:txBody>
      </p:sp>
      <p:grpSp>
        <p:nvGrpSpPr>
          <p:cNvPr id="179" name="Group 178">
            <a:extLst>
              <a:ext uri="{FF2B5EF4-FFF2-40B4-BE49-F238E27FC236}">
                <a16:creationId xmlns:a16="http://schemas.microsoft.com/office/drawing/2014/main" id="{8AF8FB84-1FAD-B34E-ABE2-39AECD4DE4C8}"/>
              </a:ext>
            </a:extLst>
          </p:cNvPr>
          <p:cNvGrpSpPr/>
          <p:nvPr/>
        </p:nvGrpSpPr>
        <p:grpSpPr>
          <a:xfrm>
            <a:off x="11815596" y="10748458"/>
            <a:ext cx="5666825" cy="686855"/>
            <a:chOff x="1466304" y="7348126"/>
            <a:chExt cx="8285281" cy="861388"/>
          </a:xfrm>
          <a:solidFill>
            <a:srgbClr val="288099"/>
          </a:solidFill>
        </p:grpSpPr>
        <p:sp>
          <p:nvSpPr>
            <p:cNvPr id="180" name="Rounded Rectangle 179">
              <a:extLst>
                <a:ext uri="{FF2B5EF4-FFF2-40B4-BE49-F238E27FC236}">
                  <a16:creationId xmlns:a16="http://schemas.microsoft.com/office/drawing/2014/main" id="{7B797552-E766-A544-B085-D0862B8AA97C}"/>
                </a:ext>
              </a:extLst>
            </p:cNvPr>
            <p:cNvSpPr/>
            <p:nvPr/>
          </p:nvSpPr>
          <p:spPr>
            <a:xfrm>
              <a:off x="1466304" y="7348126"/>
              <a:ext cx="8285281" cy="85396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81" name="TextBox 180">
              <a:extLst>
                <a:ext uri="{FF2B5EF4-FFF2-40B4-BE49-F238E27FC236}">
                  <a16:creationId xmlns:a16="http://schemas.microsoft.com/office/drawing/2014/main" id="{30490D5D-8744-7047-ADE3-C299DA45CB7C}"/>
                </a:ext>
              </a:extLst>
            </p:cNvPr>
            <p:cNvSpPr txBox="1"/>
            <p:nvPr/>
          </p:nvSpPr>
          <p:spPr>
            <a:xfrm>
              <a:off x="2090991" y="7369999"/>
              <a:ext cx="7035905" cy="839515"/>
            </a:xfrm>
            <a:prstGeom prst="rect">
              <a:avLst/>
            </a:prstGeom>
            <a:grpFill/>
          </p:spPr>
          <p:txBody>
            <a:bodyPr wrap="square" rtlCol="0">
              <a:spAutoFit/>
            </a:bodyPr>
            <a:lstStyle/>
            <a:p>
              <a:pPr algn="ctr"/>
              <a:r>
                <a:rPr lang="en-US" sz="3750" b="1" dirty="0">
                  <a:solidFill>
                    <a:schemeClr val="bg1"/>
                  </a:solidFill>
                </a:rPr>
                <a:t>Canopy Gap</a:t>
              </a:r>
            </a:p>
          </p:txBody>
        </p:sp>
      </p:grpSp>
      <p:sp>
        <p:nvSpPr>
          <p:cNvPr id="34" name="TextBox 33">
            <a:extLst>
              <a:ext uri="{FF2B5EF4-FFF2-40B4-BE49-F238E27FC236}">
                <a16:creationId xmlns:a16="http://schemas.microsoft.com/office/drawing/2014/main" id="{A38B07E9-D94B-DB4A-9D98-5F3228136954}"/>
              </a:ext>
            </a:extLst>
          </p:cNvPr>
          <p:cNvSpPr txBox="1"/>
          <p:nvPr/>
        </p:nvSpPr>
        <p:spPr>
          <a:xfrm>
            <a:off x="12174317" y="19844706"/>
            <a:ext cx="1235821" cy="265457"/>
          </a:xfrm>
          <a:prstGeom prst="rect">
            <a:avLst/>
          </a:prstGeom>
          <a:noFill/>
        </p:spPr>
        <p:txBody>
          <a:bodyPr wrap="square" rtlCol="0">
            <a:spAutoFit/>
          </a:bodyPr>
          <a:lstStyle/>
          <a:p>
            <a:r>
              <a:rPr lang="en-US" sz="1125" dirty="0"/>
              <a:t>Large gap</a:t>
            </a:r>
          </a:p>
        </p:txBody>
      </p:sp>
      <p:sp>
        <p:nvSpPr>
          <p:cNvPr id="182" name="TextBox 181">
            <a:extLst>
              <a:ext uri="{FF2B5EF4-FFF2-40B4-BE49-F238E27FC236}">
                <a16:creationId xmlns:a16="http://schemas.microsoft.com/office/drawing/2014/main" id="{29C29C21-4113-CF43-BB6B-5439680EB851}"/>
              </a:ext>
            </a:extLst>
          </p:cNvPr>
          <p:cNvSpPr txBox="1"/>
          <p:nvPr/>
        </p:nvSpPr>
        <p:spPr>
          <a:xfrm>
            <a:off x="13557336" y="19873672"/>
            <a:ext cx="752470" cy="265457"/>
          </a:xfrm>
          <a:prstGeom prst="rect">
            <a:avLst/>
          </a:prstGeom>
          <a:noFill/>
        </p:spPr>
        <p:txBody>
          <a:bodyPr wrap="square" rtlCol="0">
            <a:spAutoFit/>
          </a:bodyPr>
          <a:lstStyle/>
          <a:p>
            <a:r>
              <a:rPr lang="en-US" sz="1125" dirty="0"/>
              <a:t>Small gap</a:t>
            </a:r>
          </a:p>
        </p:txBody>
      </p:sp>
      <p:sp>
        <p:nvSpPr>
          <p:cNvPr id="35" name="TextBox 34">
            <a:extLst>
              <a:ext uri="{FF2B5EF4-FFF2-40B4-BE49-F238E27FC236}">
                <a16:creationId xmlns:a16="http://schemas.microsoft.com/office/drawing/2014/main" id="{864453CF-BEAE-2844-84AD-FA14D0BE9CAE}"/>
              </a:ext>
            </a:extLst>
          </p:cNvPr>
          <p:cNvSpPr txBox="1"/>
          <p:nvPr/>
        </p:nvSpPr>
        <p:spPr>
          <a:xfrm>
            <a:off x="48110293" y="30344042"/>
            <a:ext cx="1449130" cy="611834"/>
          </a:xfrm>
          <a:prstGeom prst="rect">
            <a:avLst/>
          </a:prstGeom>
          <a:noFill/>
        </p:spPr>
        <p:txBody>
          <a:bodyPr wrap="square" rtlCol="0">
            <a:spAutoFit/>
          </a:bodyPr>
          <a:lstStyle/>
          <a:p>
            <a:r>
              <a:rPr lang="en-US" sz="1688" b="1" dirty="0">
                <a:solidFill>
                  <a:srgbClr val="0432FF"/>
                </a:solidFill>
              </a:rPr>
              <a:t>Gap cut </a:t>
            </a:r>
          </a:p>
          <a:p>
            <a:r>
              <a:rPr lang="en-US" sz="1688" b="1" dirty="0">
                <a:solidFill>
                  <a:srgbClr val="0432FF"/>
                </a:solidFill>
              </a:rPr>
              <a:t>Summer 2017  </a:t>
            </a:r>
          </a:p>
        </p:txBody>
      </p:sp>
      <p:cxnSp>
        <p:nvCxnSpPr>
          <p:cNvPr id="42" name="Straight Arrow Connector 41">
            <a:extLst>
              <a:ext uri="{FF2B5EF4-FFF2-40B4-BE49-F238E27FC236}">
                <a16:creationId xmlns:a16="http://schemas.microsoft.com/office/drawing/2014/main" id="{CAF0D18A-CCF8-A14A-B6F4-A46FEF732C61}"/>
              </a:ext>
            </a:extLst>
          </p:cNvPr>
          <p:cNvCxnSpPr>
            <a:cxnSpLocks/>
          </p:cNvCxnSpPr>
          <p:nvPr/>
        </p:nvCxnSpPr>
        <p:spPr>
          <a:xfrm>
            <a:off x="13277862" y="21181348"/>
            <a:ext cx="2751323" cy="737935"/>
          </a:xfrm>
          <a:prstGeom prst="straightConnector1">
            <a:avLst/>
          </a:prstGeom>
          <a:ln w="31750">
            <a:solidFill>
              <a:srgbClr val="0C272F"/>
            </a:solidFill>
            <a:prstDash val="dash"/>
            <a:headEnd type="none" w="lg" len="lg"/>
            <a:tailEnd type="triangle" w="lg" len="lg"/>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7467E8EA-DC5B-A04E-ADC4-4B942FDF1574}"/>
              </a:ext>
            </a:extLst>
          </p:cNvPr>
          <p:cNvSpPr txBox="1"/>
          <p:nvPr/>
        </p:nvSpPr>
        <p:spPr>
          <a:xfrm>
            <a:off x="-10287000" y="13343677"/>
            <a:ext cx="7772400" cy="12392688"/>
          </a:xfrm>
          <a:prstGeom prst="rect">
            <a:avLst/>
          </a:prstGeom>
          <a:noFill/>
        </p:spPr>
        <p:txBody>
          <a:bodyPr wrap="square" rtlCol="0">
            <a:spAutoFit/>
          </a:bodyPr>
          <a:lstStyle/>
          <a:p>
            <a:r>
              <a:rPr lang="en-US" sz="6188" dirty="0"/>
              <a:t>Light limitation may be a key factor controlling benthic primary production in forested headwaters. </a:t>
            </a:r>
          </a:p>
          <a:p>
            <a:r>
              <a:rPr lang="en-US" sz="6188" dirty="0"/>
              <a:t>Streams with old-growth riparian forests often have canopy gaps adjacent to the stream (Fig 4). </a:t>
            </a:r>
          </a:p>
          <a:p>
            <a:endParaRPr lang="en-US" sz="6017" dirty="0"/>
          </a:p>
          <a:p>
            <a:endParaRPr lang="en-US" sz="6017" dirty="0"/>
          </a:p>
          <a:p>
            <a:endParaRPr lang="en-US" sz="6017" dirty="0"/>
          </a:p>
        </p:txBody>
      </p:sp>
      <p:sp>
        <p:nvSpPr>
          <p:cNvPr id="183" name="Rectangle 182">
            <a:extLst>
              <a:ext uri="{FF2B5EF4-FFF2-40B4-BE49-F238E27FC236}">
                <a16:creationId xmlns:a16="http://schemas.microsoft.com/office/drawing/2014/main" id="{2908D1CA-8364-DC4B-A74F-966895A97965}"/>
              </a:ext>
            </a:extLst>
          </p:cNvPr>
          <p:cNvSpPr/>
          <p:nvPr/>
        </p:nvSpPr>
        <p:spPr>
          <a:xfrm>
            <a:off x="502414" y="8075827"/>
            <a:ext cx="9784513" cy="6478697"/>
          </a:xfrm>
          <a:prstGeom prst="rect">
            <a:avLst/>
          </a:prstGeom>
        </p:spPr>
        <p:txBody>
          <a:bodyPr wrap="square">
            <a:spAutoFit/>
          </a:bodyPr>
          <a:lstStyle/>
          <a:p>
            <a:pPr marL="642963" indent="-642963">
              <a:spcBef>
                <a:spcPts val="1125"/>
              </a:spcBef>
              <a:spcAft>
                <a:spcPts val="563"/>
              </a:spcAft>
              <a:buFont typeface="Arial" panose="020B0604020202020204" pitchFamily="34" charset="0"/>
              <a:buChar char="•"/>
            </a:pPr>
            <a:r>
              <a:rPr lang="en-US" sz="4500" dirty="0"/>
              <a:t>Due to legacies of land use, mid-succession forests with uniformly closed canopies dominate much of temperate North America.</a:t>
            </a:r>
          </a:p>
          <a:p>
            <a:pPr marL="642963" indent="-642963">
              <a:spcBef>
                <a:spcPts val="563"/>
              </a:spcBef>
              <a:buFont typeface="Arial" panose="020B0604020202020204" pitchFamily="34" charset="0"/>
              <a:buChar char="•"/>
            </a:pPr>
            <a:r>
              <a:rPr lang="en-US" sz="4500" dirty="0"/>
              <a:t>In these heavily shaded environments, light availability limits primary production and in-turn nutrient retention and secondary production in headwater streams. </a:t>
            </a:r>
          </a:p>
        </p:txBody>
      </p:sp>
      <p:sp>
        <p:nvSpPr>
          <p:cNvPr id="38" name="Rectangle 37">
            <a:extLst>
              <a:ext uri="{FF2B5EF4-FFF2-40B4-BE49-F238E27FC236}">
                <a16:creationId xmlns:a16="http://schemas.microsoft.com/office/drawing/2014/main" id="{6E1226CB-C15D-2843-B5B1-575575F2C212}"/>
              </a:ext>
            </a:extLst>
          </p:cNvPr>
          <p:cNvSpPr/>
          <p:nvPr/>
        </p:nvSpPr>
        <p:spPr>
          <a:xfrm>
            <a:off x="-19899941" y="10207350"/>
            <a:ext cx="20574000" cy="1996829"/>
          </a:xfrm>
          <a:prstGeom prst="rect">
            <a:avLst/>
          </a:prstGeom>
        </p:spPr>
        <p:txBody>
          <a:bodyPr>
            <a:spAutoFit/>
          </a:bodyPr>
          <a:lstStyle/>
          <a:p>
            <a:pPr marL="642963" indent="-642963">
              <a:buFont typeface="Arial" panose="020B0604020202020204" pitchFamily="34" charset="0"/>
              <a:buChar char="•"/>
            </a:pPr>
            <a:r>
              <a:rPr lang="en-US" sz="6188" dirty="0"/>
              <a:t>Light limitation may be a key impediment to benthic primary production and nutrient retention in headwater ecosystems.</a:t>
            </a:r>
          </a:p>
        </p:txBody>
      </p:sp>
      <p:sp>
        <p:nvSpPr>
          <p:cNvPr id="39" name="TextBox 38">
            <a:extLst>
              <a:ext uri="{FF2B5EF4-FFF2-40B4-BE49-F238E27FC236}">
                <a16:creationId xmlns:a16="http://schemas.microsoft.com/office/drawing/2014/main" id="{B52ACD0C-3ED1-8241-A6FB-119944B227DD}"/>
              </a:ext>
            </a:extLst>
          </p:cNvPr>
          <p:cNvSpPr txBox="1"/>
          <p:nvPr/>
        </p:nvSpPr>
        <p:spPr>
          <a:xfrm>
            <a:off x="-18265401" y="6057135"/>
            <a:ext cx="17360260" cy="1018292"/>
          </a:xfrm>
          <a:prstGeom prst="rect">
            <a:avLst/>
          </a:prstGeom>
          <a:noFill/>
        </p:spPr>
        <p:txBody>
          <a:bodyPr wrap="square" rtlCol="0">
            <a:spAutoFit/>
          </a:bodyPr>
          <a:lstStyle/>
          <a:p>
            <a:r>
              <a:rPr lang="en-US" sz="6017" dirty="0"/>
              <a:t>Short vs long term responses </a:t>
            </a:r>
          </a:p>
        </p:txBody>
      </p:sp>
      <p:sp>
        <p:nvSpPr>
          <p:cNvPr id="184" name="TextBox 183">
            <a:extLst>
              <a:ext uri="{FF2B5EF4-FFF2-40B4-BE49-F238E27FC236}">
                <a16:creationId xmlns:a16="http://schemas.microsoft.com/office/drawing/2014/main" id="{088325DF-C298-7740-A71D-BEE11CF22231}"/>
              </a:ext>
            </a:extLst>
          </p:cNvPr>
          <p:cNvSpPr txBox="1"/>
          <p:nvPr/>
        </p:nvSpPr>
        <p:spPr>
          <a:xfrm>
            <a:off x="19203375" y="33021490"/>
            <a:ext cx="11141640" cy="784830"/>
          </a:xfrm>
          <a:prstGeom prst="rect">
            <a:avLst/>
          </a:prstGeom>
          <a:noFill/>
        </p:spPr>
        <p:txBody>
          <a:bodyPr wrap="square" rtlCol="0">
            <a:spAutoFit/>
          </a:bodyPr>
          <a:lstStyle/>
          <a:p>
            <a:r>
              <a:rPr lang="en-US" sz="2250" dirty="0"/>
              <a:t>Figure 6. Ratios of NO</a:t>
            </a:r>
            <a:r>
              <a:rPr lang="en-US" sz="2250" baseline="-25000" dirty="0"/>
              <a:t>3</a:t>
            </a:r>
            <a:r>
              <a:rPr lang="en-US" sz="2250" dirty="0"/>
              <a:t>-N uptake velocity in the treatment reach versus the reference reach before, immediately after, and one year after implementation of the riparian canopy gap. </a:t>
            </a:r>
          </a:p>
        </p:txBody>
      </p:sp>
      <p:pic>
        <p:nvPicPr>
          <p:cNvPr id="185" name="Content Placeholder 4">
            <a:extLst>
              <a:ext uri="{FF2B5EF4-FFF2-40B4-BE49-F238E27FC236}">
                <a16:creationId xmlns:a16="http://schemas.microsoft.com/office/drawing/2014/main" id="{7938E206-7DA4-0747-9C73-2DD8E9EEA032}"/>
              </a:ext>
            </a:extLst>
          </p:cNvPr>
          <p:cNvPicPr>
            <a:picLocks noChangeAspect="1"/>
          </p:cNvPicPr>
          <p:nvPr/>
        </p:nvPicPr>
        <p:blipFill rotWithShape="1">
          <a:blip r:embed="rId19"/>
          <a:srcRect t="5273"/>
          <a:stretch/>
        </p:blipFill>
        <p:spPr>
          <a:xfrm>
            <a:off x="32579708" y="26709330"/>
            <a:ext cx="6326495" cy="3864300"/>
          </a:xfrm>
          <a:prstGeom prst="rect">
            <a:avLst/>
          </a:prstGeom>
        </p:spPr>
      </p:pic>
      <p:pic>
        <p:nvPicPr>
          <p:cNvPr id="186" name="Content Placeholder 4">
            <a:extLst>
              <a:ext uri="{FF2B5EF4-FFF2-40B4-BE49-F238E27FC236}">
                <a16:creationId xmlns:a16="http://schemas.microsoft.com/office/drawing/2014/main" id="{2E73AE7B-5A37-BB40-806C-188C8CFFED45}"/>
              </a:ext>
            </a:extLst>
          </p:cNvPr>
          <p:cNvPicPr>
            <a:picLocks noChangeAspect="1"/>
          </p:cNvPicPr>
          <p:nvPr/>
        </p:nvPicPr>
        <p:blipFill>
          <a:blip r:embed="rId20"/>
          <a:stretch>
            <a:fillRect/>
          </a:stretch>
        </p:blipFill>
        <p:spPr>
          <a:xfrm>
            <a:off x="32594617" y="31735618"/>
            <a:ext cx="6353540" cy="4079379"/>
          </a:xfrm>
          <a:prstGeom prst="rect">
            <a:avLst/>
          </a:prstGeom>
        </p:spPr>
      </p:pic>
      <p:sp>
        <p:nvSpPr>
          <p:cNvPr id="46" name="TextBox 45">
            <a:extLst>
              <a:ext uri="{FF2B5EF4-FFF2-40B4-BE49-F238E27FC236}">
                <a16:creationId xmlns:a16="http://schemas.microsoft.com/office/drawing/2014/main" id="{105F10D4-8B92-6144-BF0F-F016DA7CF2F9}"/>
              </a:ext>
            </a:extLst>
          </p:cNvPr>
          <p:cNvSpPr txBox="1"/>
          <p:nvPr/>
        </p:nvSpPr>
        <p:spPr>
          <a:xfrm>
            <a:off x="502414" y="25839486"/>
            <a:ext cx="9739910" cy="2862322"/>
          </a:xfrm>
          <a:prstGeom prst="rect">
            <a:avLst/>
          </a:prstGeom>
          <a:noFill/>
        </p:spPr>
        <p:txBody>
          <a:bodyPr wrap="square" rtlCol="0">
            <a:spAutoFit/>
          </a:bodyPr>
          <a:lstStyle/>
          <a:p>
            <a:pPr marL="642963" indent="-642963">
              <a:buFont typeface="Arial" panose="020B0604020202020204" pitchFamily="34" charset="0"/>
              <a:buChar char="•"/>
            </a:pPr>
            <a:r>
              <a:rPr lang="en-US" sz="4500" dirty="0"/>
              <a:t>Little is know about key mechanistic processes around how localized changes in light affect stream ecosystems. </a:t>
            </a:r>
          </a:p>
        </p:txBody>
      </p:sp>
      <p:sp>
        <p:nvSpPr>
          <p:cNvPr id="47" name="TextBox 46">
            <a:extLst>
              <a:ext uri="{FF2B5EF4-FFF2-40B4-BE49-F238E27FC236}">
                <a16:creationId xmlns:a16="http://schemas.microsoft.com/office/drawing/2014/main" id="{AE7D67D9-1FDD-A045-93BA-80EBB6A44CF8}"/>
              </a:ext>
            </a:extLst>
          </p:cNvPr>
          <p:cNvSpPr txBox="1"/>
          <p:nvPr/>
        </p:nvSpPr>
        <p:spPr>
          <a:xfrm>
            <a:off x="289186" y="22907909"/>
            <a:ext cx="9770844" cy="3554819"/>
          </a:xfrm>
          <a:prstGeom prst="rect">
            <a:avLst/>
          </a:prstGeom>
          <a:noFill/>
        </p:spPr>
        <p:txBody>
          <a:bodyPr wrap="square" rtlCol="0">
            <a:spAutoFit/>
          </a:bodyPr>
          <a:lstStyle/>
          <a:p>
            <a:pPr marL="803703" indent="-803703">
              <a:buFont typeface="Arial" panose="020B0604020202020204" pitchFamily="34" charset="0"/>
              <a:buChar char="•"/>
            </a:pPr>
            <a:r>
              <a:rPr lang="en-US" sz="4500" dirty="0"/>
              <a:t>Localized increases in light due to canopy gaps can create hotspots of primary production and nutrient retention. </a:t>
            </a:r>
          </a:p>
          <a:p>
            <a:pPr marL="803703" indent="-803703">
              <a:buFont typeface="Arial" panose="020B0604020202020204" pitchFamily="34" charset="0"/>
              <a:buChar char="•"/>
            </a:pPr>
            <a:endParaRPr lang="en-US" sz="4500" dirty="0"/>
          </a:p>
        </p:txBody>
      </p:sp>
      <p:sp>
        <p:nvSpPr>
          <p:cNvPr id="52" name="TextBox 51">
            <a:extLst>
              <a:ext uri="{FF2B5EF4-FFF2-40B4-BE49-F238E27FC236}">
                <a16:creationId xmlns:a16="http://schemas.microsoft.com/office/drawing/2014/main" id="{30F4756B-1C13-CB4A-9278-36DC67D827D2}"/>
              </a:ext>
            </a:extLst>
          </p:cNvPr>
          <p:cNvSpPr txBox="1"/>
          <p:nvPr/>
        </p:nvSpPr>
        <p:spPr>
          <a:xfrm>
            <a:off x="521769" y="14529896"/>
            <a:ext cx="9661370" cy="2862322"/>
          </a:xfrm>
          <a:prstGeom prst="rect">
            <a:avLst/>
          </a:prstGeom>
          <a:noFill/>
        </p:spPr>
        <p:txBody>
          <a:bodyPr wrap="square" rtlCol="0">
            <a:spAutoFit/>
          </a:bodyPr>
          <a:lstStyle/>
          <a:p>
            <a:pPr marL="642963" indent="-642963">
              <a:buFont typeface="Arial" panose="020B0604020202020204" pitchFamily="34" charset="0"/>
              <a:buChar char="•"/>
            </a:pPr>
            <a:r>
              <a:rPr lang="en-US" sz="4500" dirty="0"/>
              <a:t>Streams with old-growth riparian forests often have canopy gaps adjacent to the stream (Fig 2). </a:t>
            </a:r>
          </a:p>
          <a:p>
            <a:pPr marL="642963" indent="-642963">
              <a:buFont typeface="Arial" panose="020B0604020202020204" pitchFamily="34" charset="0"/>
              <a:buChar char="•"/>
            </a:pPr>
            <a:endParaRPr lang="en-US" sz="4500" dirty="0"/>
          </a:p>
        </p:txBody>
      </p:sp>
      <p:graphicFrame>
        <p:nvGraphicFramePr>
          <p:cNvPr id="219" name="Chart 218">
            <a:extLst>
              <a:ext uri="{FF2B5EF4-FFF2-40B4-BE49-F238E27FC236}">
                <a16:creationId xmlns:a16="http://schemas.microsoft.com/office/drawing/2014/main" id="{F40950B1-D921-CC48-A87D-1B19879ABBB9}"/>
              </a:ext>
            </a:extLst>
          </p:cNvPr>
          <p:cNvGraphicFramePr>
            <a:graphicFrameLocks/>
          </p:cNvGraphicFramePr>
          <p:nvPr>
            <p:extLst>
              <p:ext uri="{D42A27DB-BD31-4B8C-83A1-F6EECF244321}">
                <p14:modId xmlns:p14="http://schemas.microsoft.com/office/powerpoint/2010/main" val="2473935053"/>
              </p:ext>
            </p:extLst>
          </p:nvPr>
        </p:nvGraphicFramePr>
        <p:xfrm>
          <a:off x="19245844" y="13161097"/>
          <a:ext cx="10795366" cy="4378847"/>
        </p:xfrm>
        <a:graphic>
          <a:graphicData uri="http://schemas.openxmlformats.org/drawingml/2006/chart">
            <c:chart xmlns:c="http://schemas.openxmlformats.org/drawingml/2006/chart" xmlns:r="http://schemas.openxmlformats.org/officeDocument/2006/relationships" r:id="rId21"/>
          </a:graphicData>
        </a:graphic>
      </p:graphicFrame>
      <p:grpSp>
        <p:nvGrpSpPr>
          <p:cNvPr id="62" name="Group 61">
            <a:extLst>
              <a:ext uri="{FF2B5EF4-FFF2-40B4-BE49-F238E27FC236}">
                <a16:creationId xmlns:a16="http://schemas.microsoft.com/office/drawing/2014/main" id="{532E3798-5843-A24D-957E-7351FB2BA729}"/>
              </a:ext>
            </a:extLst>
          </p:cNvPr>
          <p:cNvGrpSpPr/>
          <p:nvPr/>
        </p:nvGrpSpPr>
        <p:grpSpPr>
          <a:xfrm>
            <a:off x="19986820" y="28268022"/>
            <a:ext cx="9344751" cy="4437327"/>
            <a:chOff x="21405186" y="25876850"/>
            <a:chExt cx="9967735" cy="4733148"/>
          </a:xfrm>
        </p:grpSpPr>
        <p:grpSp>
          <p:nvGrpSpPr>
            <p:cNvPr id="61" name="Group 60">
              <a:extLst>
                <a:ext uri="{FF2B5EF4-FFF2-40B4-BE49-F238E27FC236}">
                  <a16:creationId xmlns:a16="http://schemas.microsoft.com/office/drawing/2014/main" id="{F3CA25ED-6CF5-EA48-A59D-B3824B502B76}"/>
                </a:ext>
              </a:extLst>
            </p:cNvPr>
            <p:cNvGrpSpPr/>
            <p:nvPr/>
          </p:nvGrpSpPr>
          <p:grpSpPr>
            <a:xfrm>
              <a:off x="21405186" y="25876850"/>
              <a:ext cx="9967735" cy="4733148"/>
              <a:chOff x="21396046" y="25094909"/>
              <a:chExt cx="9967735" cy="4733148"/>
            </a:xfrm>
          </p:grpSpPr>
          <p:grpSp>
            <p:nvGrpSpPr>
              <p:cNvPr id="60" name="Group 59">
                <a:extLst>
                  <a:ext uri="{FF2B5EF4-FFF2-40B4-BE49-F238E27FC236}">
                    <a16:creationId xmlns:a16="http://schemas.microsoft.com/office/drawing/2014/main" id="{7A44BC4D-5F37-9F48-82B4-B406B64D2ED6}"/>
                  </a:ext>
                </a:extLst>
              </p:cNvPr>
              <p:cNvGrpSpPr/>
              <p:nvPr/>
            </p:nvGrpSpPr>
            <p:grpSpPr>
              <a:xfrm>
                <a:off x="21396046" y="25094909"/>
                <a:ext cx="9967735" cy="4733148"/>
                <a:chOff x="21396046" y="25094909"/>
                <a:chExt cx="9967735" cy="4733148"/>
              </a:xfrm>
            </p:grpSpPr>
            <p:grpSp>
              <p:nvGrpSpPr>
                <p:cNvPr id="51" name="Group 50">
                  <a:extLst>
                    <a:ext uri="{FF2B5EF4-FFF2-40B4-BE49-F238E27FC236}">
                      <a16:creationId xmlns:a16="http://schemas.microsoft.com/office/drawing/2014/main" id="{66890D01-8C16-0942-97E6-077F9B9735B9}"/>
                    </a:ext>
                  </a:extLst>
                </p:cNvPr>
                <p:cNvGrpSpPr/>
                <p:nvPr/>
              </p:nvGrpSpPr>
              <p:grpSpPr>
                <a:xfrm>
                  <a:off x="21396046" y="25094909"/>
                  <a:ext cx="9967735" cy="4733148"/>
                  <a:chOff x="21396046" y="25094909"/>
                  <a:chExt cx="9967735" cy="4733148"/>
                </a:xfrm>
              </p:grpSpPr>
              <p:pic>
                <p:nvPicPr>
                  <p:cNvPr id="40" name="Picture 39">
                    <a:extLst>
                      <a:ext uri="{FF2B5EF4-FFF2-40B4-BE49-F238E27FC236}">
                        <a16:creationId xmlns:a16="http://schemas.microsoft.com/office/drawing/2014/main" id="{9B1FCD52-51FD-E446-A872-A9C4CB2F1BD3}"/>
                      </a:ext>
                    </a:extLst>
                  </p:cNvPr>
                  <p:cNvPicPr>
                    <a:picLocks noChangeAspect="1"/>
                  </p:cNvPicPr>
                  <p:nvPr/>
                </p:nvPicPr>
                <p:blipFill rotWithShape="1">
                  <a:blip r:embed="rId22"/>
                  <a:srcRect l="-20" t="921"/>
                  <a:stretch/>
                </p:blipFill>
                <p:spPr>
                  <a:xfrm>
                    <a:off x="21516925" y="25094909"/>
                    <a:ext cx="9846856" cy="4733146"/>
                  </a:xfrm>
                  <a:prstGeom prst="rect">
                    <a:avLst/>
                  </a:prstGeom>
                </p:spPr>
              </p:pic>
              <p:sp>
                <p:nvSpPr>
                  <p:cNvPr id="41" name="TextBox 40">
                    <a:extLst>
                      <a:ext uri="{FF2B5EF4-FFF2-40B4-BE49-F238E27FC236}">
                        <a16:creationId xmlns:a16="http://schemas.microsoft.com/office/drawing/2014/main" id="{B16DBFAA-0B86-E146-B99F-FD55E1546E13}"/>
                      </a:ext>
                    </a:extLst>
                  </p:cNvPr>
                  <p:cNvSpPr txBox="1"/>
                  <p:nvPr/>
                </p:nvSpPr>
                <p:spPr>
                  <a:xfrm rot="16200000">
                    <a:off x="19232606" y="27258351"/>
                    <a:ext cx="4733146" cy="406265"/>
                  </a:xfrm>
                  <a:prstGeom prst="rect">
                    <a:avLst/>
                  </a:prstGeom>
                  <a:solidFill>
                    <a:schemeClr val="bg1"/>
                  </a:solidFill>
                </p:spPr>
                <p:txBody>
                  <a:bodyPr wrap="square" rtlCol="0">
                    <a:spAutoFit/>
                  </a:bodyPr>
                  <a:lstStyle/>
                  <a:p>
                    <a:pPr algn="ctr"/>
                    <a:r>
                      <a:rPr lang="en-US" sz="1875" dirty="0"/>
                      <a:t>Ratio of NO</a:t>
                    </a:r>
                    <a:r>
                      <a:rPr lang="en-US" sz="1875" baseline="-25000" dirty="0"/>
                      <a:t>3</a:t>
                    </a:r>
                    <a:r>
                      <a:rPr lang="en-US" sz="1875" dirty="0"/>
                      <a:t>-N Uptake Velocity, Vf </a:t>
                    </a:r>
                  </a:p>
                </p:txBody>
              </p:sp>
              <mc:AlternateContent xmlns:mc="http://schemas.openxmlformats.org/markup-compatibility/2006">
                <mc:Choice xmlns:a14="http://schemas.microsoft.com/office/drawing/2010/main" Requires="a14">
                  <p:sp>
                    <p:nvSpPr>
                      <p:cNvPr id="209" name="TextBox 208">
                        <a:extLst>
                          <a:ext uri="{FF2B5EF4-FFF2-40B4-BE49-F238E27FC236}">
                            <a16:creationId xmlns:a16="http://schemas.microsoft.com/office/drawing/2014/main" id="{E4B3A888-B9E9-FF4C-B504-31D269D2B505}"/>
                          </a:ext>
                        </a:extLst>
                      </p:cNvPr>
                      <p:cNvSpPr txBox="1"/>
                      <p:nvPr/>
                    </p:nvSpPr>
                    <p:spPr>
                      <a:xfrm>
                        <a:off x="21799234" y="25510377"/>
                        <a:ext cx="3581400" cy="7923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063" i="1">
                                  <a:latin typeface="Cambria Math" panose="02040503050406030204" pitchFamily="18" charset="0"/>
                                </a:rPr>
                                <m:t>𝑅𝑎𝑡𝑖𝑜</m:t>
                              </m:r>
                              <m:r>
                                <a:rPr lang="en-US" sz="2063" i="1">
                                  <a:latin typeface="Cambria Math" panose="02040503050406030204" pitchFamily="18" charset="0"/>
                                </a:rPr>
                                <m:t>= </m:t>
                              </m:r>
                              <m:f>
                                <m:fPr>
                                  <m:ctrlPr>
                                    <a:rPr lang="en-US" sz="2063" i="1">
                                      <a:latin typeface="Cambria Math" panose="02040503050406030204" pitchFamily="18" charset="0"/>
                                    </a:rPr>
                                  </m:ctrlPr>
                                </m:fPr>
                                <m:num>
                                  <m:r>
                                    <a:rPr lang="en-US" sz="2063" i="1">
                                      <a:latin typeface="Cambria Math" panose="02040503050406030204" pitchFamily="18" charset="0"/>
                                    </a:rPr>
                                    <m:t>𝑇𝑟𝑒𝑎𝑡𝑚𝑒𝑛𝑡</m:t>
                                  </m:r>
                                </m:num>
                                <m:den>
                                  <m:r>
                                    <a:rPr lang="en-US" sz="2063" i="1">
                                      <a:latin typeface="Cambria Math" panose="02040503050406030204" pitchFamily="18" charset="0"/>
                                    </a:rPr>
                                    <m:t>𝑅𝑒𝑓𝑒𝑟𝑒𝑛𝑐𝑒</m:t>
                                  </m:r>
                                </m:den>
                              </m:f>
                            </m:oMath>
                          </m:oMathPara>
                        </a14:m>
                        <a:endParaRPr lang="en-US" sz="2063" dirty="0"/>
                      </a:p>
                    </p:txBody>
                  </p:sp>
                </mc:Choice>
                <mc:Fallback>
                  <p:sp>
                    <p:nvSpPr>
                      <p:cNvPr id="209" name="TextBox 208">
                        <a:extLst>
                          <a:ext uri="{FF2B5EF4-FFF2-40B4-BE49-F238E27FC236}">
                            <a16:creationId xmlns:a16="http://schemas.microsoft.com/office/drawing/2014/main" id="{E4B3A888-B9E9-FF4C-B504-31D269D2B505}"/>
                          </a:ext>
                        </a:extLst>
                      </p:cNvPr>
                      <p:cNvSpPr txBox="1">
                        <a:spLocks noRot="1" noChangeAspect="1" noMove="1" noResize="1" noEditPoints="1" noAdjustHandles="1" noChangeArrowheads="1" noChangeShapeType="1" noTextEdit="1"/>
                      </p:cNvSpPr>
                      <p:nvPr/>
                    </p:nvSpPr>
                    <p:spPr>
                      <a:xfrm>
                        <a:off x="21799234" y="25510377"/>
                        <a:ext cx="3581400" cy="792354"/>
                      </a:xfrm>
                      <a:prstGeom prst="rect">
                        <a:avLst/>
                      </a:prstGeom>
                      <a:blipFill>
                        <a:blip r:embed="rId23"/>
                        <a:stretch>
                          <a:fillRect b="-8475"/>
                        </a:stretch>
                      </a:blipFill>
                    </p:spPr>
                    <p:txBody>
                      <a:bodyPr/>
                      <a:lstStyle/>
                      <a:p>
                        <a:r>
                          <a:rPr lang="en-US">
                            <a:noFill/>
                          </a:rPr>
                          <a:t> </a:t>
                        </a:r>
                      </a:p>
                    </p:txBody>
                  </p:sp>
                </mc:Fallback>
              </mc:AlternateContent>
            </p:grpSp>
            <p:sp>
              <p:nvSpPr>
                <p:cNvPr id="57" name="Rectangle 56">
                  <a:extLst>
                    <a:ext uri="{FF2B5EF4-FFF2-40B4-BE49-F238E27FC236}">
                      <a16:creationId xmlns:a16="http://schemas.microsoft.com/office/drawing/2014/main" id="{F8AE8067-6C8D-9E48-A4C5-2AAFBF8020CE}"/>
                    </a:ext>
                  </a:extLst>
                </p:cNvPr>
                <p:cNvSpPr/>
                <p:nvPr/>
              </p:nvSpPr>
              <p:spPr>
                <a:xfrm>
                  <a:off x="22155795" y="29253165"/>
                  <a:ext cx="7917630" cy="4947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6017"/>
                </a:p>
              </p:txBody>
            </p:sp>
          </p:grpSp>
          <p:sp>
            <p:nvSpPr>
              <p:cNvPr id="58" name="TextBox 57">
                <a:extLst>
                  <a:ext uri="{FF2B5EF4-FFF2-40B4-BE49-F238E27FC236}">
                    <a16:creationId xmlns:a16="http://schemas.microsoft.com/office/drawing/2014/main" id="{58C0BDE0-3B92-334E-9272-2AC02B042DF9}"/>
                  </a:ext>
                </a:extLst>
              </p:cNvPr>
              <p:cNvSpPr txBox="1"/>
              <p:nvPr/>
            </p:nvSpPr>
            <p:spPr>
              <a:xfrm>
                <a:off x="22329134" y="29161946"/>
                <a:ext cx="824406" cy="621845"/>
              </a:xfrm>
              <a:prstGeom prst="rect">
                <a:avLst/>
              </a:prstGeom>
              <a:noFill/>
            </p:spPr>
            <p:txBody>
              <a:bodyPr wrap="square" rtlCol="0">
                <a:spAutoFit/>
              </a:bodyPr>
              <a:lstStyle/>
              <a:p>
                <a:pPr algn="ctr"/>
                <a:r>
                  <a:rPr lang="en-US" sz="1594" dirty="0"/>
                  <a:t>Pre - 1 </a:t>
                </a:r>
              </a:p>
              <a:p>
                <a:pPr algn="ctr"/>
                <a:r>
                  <a:rPr lang="en-US" sz="1594" dirty="0"/>
                  <a:t>2016</a:t>
                </a:r>
              </a:p>
            </p:txBody>
          </p:sp>
          <p:sp>
            <p:nvSpPr>
              <p:cNvPr id="210" name="TextBox 209">
                <a:extLst>
                  <a:ext uri="{FF2B5EF4-FFF2-40B4-BE49-F238E27FC236}">
                    <a16:creationId xmlns:a16="http://schemas.microsoft.com/office/drawing/2014/main" id="{C1C944FA-9C98-1E43-996C-67A391FF6328}"/>
                  </a:ext>
                </a:extLst>
              </p:cNvPr>
              <p:cNvSpPr txBox="1"/>
              <p:nvPr/>
            </p:nvSpPr>
            <p:spPr>
              <a:xfrm>
                <a:off x="23222229" y="29186002"/>
                <a:ext cx="889704" cy="621845"/>
              </a:xfrm>
              <a:prstGeom prst="rect">
                <a:avLst/>
              </a:prstGeom>
              <a:noFill/>
            </p:spPr>
            <p:txBody>
              <a:bodyPr wrap="square" rtlCol="0">
                <a:spAutoFit/>
              </a:bodyPr>
              <a:lstStyle/>
              <a:p>
                <a:pPr algn="ctr"/>
                <a:r>
                  <a:rPr lang="en-US" sz="1594" dirty="0"/>
                  <a:t> Pre – 2</a:t>
                </a:r>
              </a:p>
              <a:p>
                <a:pPr algn="ctr"/>
                <a:r>
                  <a:rPr lang="en-US" sz="1594" dirty="0"/>
                  <a:t>2016</a:t>
                </a:r>
              </a:p>
            </p:txBody>
          </p:sp>
          <p:sp>
            <p:nvSpPr>
              <p:cNvPr id="211" name="TextBox 210">
                <a:extLst>
                  <a:ext uri="{FF2B5EF4-FFF2-40B4-BE49-F238E27FC236}">
                    <a16:creationId xmlns:a16="http://schemas.microsoft.com/office/drawing/2014/main" id="{1775D15B-B3ED-DA47-9EDC-B094B923F9F4}"/>
                  </a:ext>
                </a:extLst>
              </p:cNvPr>
              <p:cNvSpPr txBox="1"/>
              <p:nvPr/>
            </p:nvSpPr>
            <p:spPr>
              <a:xfrm>
                <a:off x="24111932" y="29189840"/>
                <a:ext cx="907549" cy="621845"/>
              </a:xfrm>
              <a:prstGeom prst="rect">
                <a:avLst/>
              </a:prstGeom>
              <a:noFill/>
            </p:spPr>
            <p:txBody>
              <a:bodyPr wrap="square" rtlCol="0">
                <a:spAutoFit/>
              </a:bodyPr>
              <a:lstStyle/>
              <a:p>
                <a:pPr algn="ctr"/>
                <a:r>
                  <a:rPr lang="en-US" sz="1594" dirty="0"/>
                  <a:t>Pre - 3</a:t>
                </a:r>
              </a:p>
              <a:p>
                <a:pPr algn="ctr"/>
                <a:r>
                  <a:rPr lang="en-US" sz="1594" dirty="0"/>
                  <a:t>2017 </a:t>
                </a:r>
              </a:p>
            </p:txBody>
          </p:sp>
          <p:sp>
            <p:nvSpPr>
              <p:cNvPr id="212" name="TextBox 211">
                <a:extLst>
                  <a:ext uri="{FF2B5EF4-FFF2-40B4-BE49-F238E27FC236}">
                    <a16:creationId xmlns:a16="http://schemas.microsoft.com/office/drawing/2014/main" id="{CB8CDE95-5961-AF42-B56D-EA2C8101028A}"/>
                  </a:ext>
                </a:extLst>
              </p:cNvPr>
              <p:cNvSpPr txBox="1"/>
              <p:nvPr/>
            </p:nvSpPr>
            <p:spPr>
              <a:xfrm>
                <a:off x="24992653" y="29183546"/>
                <a:ext cx="1048802" cy="621845"/>
              </a:xfrm>
              <a:prstGeom prst="rect">
                <a:avLst/>
              </a:prstGeom>
              <a:noFill/>
            </p:spPr>
            <p:txBody>
              <a:bodyPr wrap="square" rtlCol="0">
                <a:spAutoFit/>
              </a:bodyPr>
              <a:lstStyle/>
              <a:p>
                <a:pPr algn="ctr"/>
                <a:r>
                  <a:rPr lang="en-US" sz="1594" dirty="0"/>
                  <a:t>Post - 1</a:t>
                </a:r>
              </a:p>
              <a:p>
                <a:pPr algn="ctr"/>
                <a:r>
                  <a:rPr lang="en-US" sz="1594" dirty="0"/>
                  <a:t>2017 </a:t>
                </a:r>
              </a:p>
            </p:txBody>
          </p:sp>
          <p:sp>
            <p:nvSpPr>
              <p:cNvPr id="213" name="TextBox 212">
                <a:extLst>
                  <a:ext uri="{FF2B5EF4-FFF2-40B4-BE49-F238E27FC236}">
                    <a16:creationId xmlns:a16="http://schemas.microsoft.com/office/drawing/2014/main" id="{5BD9DD23-6CE3-6348-A974-F56465642596}"/>
                  </a:ext>
                </a:extLst>
              </p:cNvPr>
              <p:cNvSpPr txBox="1"/>
              <p:nvPr/>
            </p:nvSpPr>
            <p:spPr>
              <a:xfrm>
                <a:off x="25874269" y="29173742"/>
                <a:ext cx="1048802" cy="621845"/>
              </a:xfrm>
              <a:prstGeom prst="rect">
                <a:avLst/>
              </a:prstGeom>
              <a:noFill/>
            </p:spPr>
            <p:txBody>
              <a:bodyPr wrap="square" rtlCol="0">
                <a:spAutoFit/>
              </a:bodyPr>
              <a:lstStyle/>
              <a:p>
                <a:pPr algn="ctr"/>
                <a:r>
                  <a:rPr lang="en-US" sz="1594" dirty="0"/>
                  <a:t>Post - 2</a:t>
                </a:r>
              </a:p>
              <a:p>
                <a:pPr algn="ctr"/>
                <a:r>
                  <a:rPr lang="en-US" sz="1594" dirty="0"/>
                  <a:t>2017 </a:t>
                </a:r>
              </a:p>
            </p:txBody>
          </p:sp>
          <p:sp>
            <p:nvSpPr>
              <p:cNvPr id="214" name="TextBox 213">
                <a:extLst>
                  <a:ext uri="{FF2B5EF4-FFF2-40B4-BE49-F238E27FC236}">
                    <a16:creationId xmlns:a16="http://schemas.microsoft.com/office/drawing/2014/main" id="{64C45318-7C31-134F-89B3-A07EE6079844}"/>
                  </a:ext>
                </a:extLst>
              </p:cNvPr>
              <p:cNvSpPr txBox="1"/>
              <p:nvPr/>
            </p:nvSpPr>
            <p:spPr>
              <a:xfrm>
                <a:off x="26781818" y="29162549"/>
                <a:ext cx="1048802" cy="621845"/>
              </a:xfrm>
              <a:prstGeom prst="rect">
                <a:avLst/>
              </a:prstGeom>
              <a:noFill/>
            </p:spPr>
            <p:txBody>
              <a:bodyPr wrap="square" rtlCol="0">
                <a:spAutoFit/>
              </a:bodyPr>
              <a:lstStyle/>
              <a:p>
                <a:pPr algn="ctr"/>
                <a:r>
                  <a:rPr lang="en-US" sz="1594" dirty="0"/>
                  <a:t>Post - 3</a:t>
                </a:r>
              </a:p>
              <a:p>
                <a:pPr algn="ctr"/>
                <a:r>
                  <a:rPr lang="en-US" sz="1594" dirty="0"/>
                  <a:t>2018 </a:t>
                </a:r>
              </a:p>
            </p:txBody>
          </p:sp>
          <p:sp>
            <p:nvSpPr>
              <p:cNvPr id="215" name="TextBox 214">
                <a:extLst>
                  <a:ext uri="{FF2B5EF4-FFF2-40B4-BE49-F238E27FC236}">
                    <a16:creationId xmlns:a16="http://schemas.microsoft.com/office/drawing/2014/main" id="{EFA12544-3C46-0449-B951-E321539DE83F}"/>
                  </a:ext>
                </a:extLst>
              </p:cNvPr>
              <p:cNvSpPr txBox="1"/>
              <p:nvPr/>
            </p:nvSpPr>
            <p:spPr>
              <a:xfrm>
                <a:off x="27663434" y="29166503"/>
                <a:ext cx="1048802" cy="621845"/>
              </a:xfrm>
              <a:prstGeom prst="rect">
                <a:avLst/>
              </a:prstGeom>
              <a:noFill/>
            </p:spPr>
            <p:txBody>
              <a:bodyPr wrap="square" rtlCol="0">
                <a:spAutoFit/>
              </a:bodyPr>
              <a:lstStyle/>
              <a:p>
                <a:pPr algn="ctr"/>
                <a:r>
                  <a:rPr lang="en-US" sz="1594" dirty="0"/>
                  <a:t>Post - 4</a:t>
                </a:r>
              </a:p>
              <a:p>
                <a:pPr algn="ctr"/>
                <a:r>
                  <a:rPr lang="en-US" sz="1594" dirty="0"/>
                  <a:t>2018 </a:t>
                </a:r>
              </a:p>
            </p:txBody>
          </p:sp>
          <p:sp>
            <p:nvSpPr>
              <p:cNvPr id="216" name="TextBox 215">
                <a:extLst>
                  <a:ext uri="{FF2B5EF4-FFF2-40B4-BE49-F238E27FC236}">
                    <a16:creationId xmlns:a16="http://schemas.microsoft.com/office/drawing/2014/main" id="{C0B8D43A-764C-7A45-8E7E-E8092B054DA7}"/>
                  </a:ext>
                </a:extLst>
              </p:cNvPr>
              <p:cNvSpPr txBox="1"/>
              <p:nvPr/>
            </p:nvSpPr>
            <p:spPr>
              <a:xfrm>
                <a:off x="28631991" y="29158833"/>
                <a:ext cx="1048802" cy="621845"/>
              </a:xfrm>
              <a:prstGeom prst="rect">
                <a:avLst/>
              </a:prstGeom>
              <a:noFill/>
            </p:spPr>
            <p:txBody>
              <a:bodyPr wrap="square" rtlCol="0">
                <a:spAutoFit/>
              </a:bodyPr>
              <a:lstStyle/>
              <a:p>
                <a:pPr algn="ctr"/>
                <a:r>
                  <a:rPr lang="en-US" sz="1594" dirty="0"/>
                  <a:t>Post - 5</a:t>
                </a:r>
              </a:p>
              <a:p>
                <a:pPr algn="ctr"/>
                <a:r>
                  <a:rPr lang="en-US" sz="1594" dirty="0"/>
                  <a:t>2018 </a:t>
                </a:r>
              </a:p>
            </p:txBody>
          </p:sp>
        </p:grpSp>
        <p:cxnSp>
          <p:nvCxnSpPr>
            <p:cNvPr id="54" name="Straight Connector 53">
              <a:extLst>
                <a:ext uri="{FF2B5EF4-FFF2-40B4-BE49-F238E27FC236}">
                  <a16:creationId xmlns:a16="http://schemas.microsoft.com/office/drawing/2014/main" id="{CD7A9B3F-24B1-B847-92A9-953BBAB9955D}"/>
                </a:ext>
              </a:extLst>
            </p:cNvPr>
            <p:cNvCxnSpPr/>
            <p:nvPr/>
          </p:nvCxnSpPr>
          <p:spPr>
            <a:xfrm flipV="1">
              <a:off x="25056838" y="25975555"/>
              <a:ext cx="0" cy="3946437"/>
            </a:xfrm>
            <a:prstGeom prst="line">
              <a:avLst/>
            </a:prstGeom>
            <a:ln w="12700">
              <a:solidFill>
                <a:srgbClr val="0C272F"/>
              </a:solidFill>
              <a:prstDash val="dash"/>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961F021D-C043-6E47-B657-32ADF32F983F}"/>
              </a:ext>
            </a:extLst>
          </p:cNvPr>
          <p:cNvGrpSpPr/>
          <p:nvPr/>
        </p:nvGrpSpPr>
        <p:grpSpPr>
          <a:xfrm>
            <a:off x="30861073" y="37270020"/>
            <a:ext cx="9725289" cy="940434"/>
            <a:chOff x="1466304" y="7348126"/>
            <a:chExt cx="8285281" cy="761678"/>
          </a:xfrm>
        </p:grpSpPr>
        <p:sp>
          <p:nvSpPr>
            <p:cNvPr id="224" name="Rounded Rectangle 223">
              <a:extLst>
                <a:ext uri="{FF2B5EF4-FFF2-40B4-BE49-F238E27FC236}">
                  <a16:creationId xmlns:a16="http://schemas.microsoft.com/office/drawing/2014/main" id="{56FE9ED0-385F-7542-BD29-E4006292E53F}"/>
                </a:ext>
              </a:extLst>
            </p:cNvPr>
            <p:cNvSpPr/>
            <p:nvPr/>
          </p:nvSpPr>
          <p:spPr>
            <a:xfrm>
              <a:off x="1466304" y="7348126"/>
              <a:ext cx="8285281" cy="76167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225" name="TextBox 224">
              <a:extLst>
                <a:ext uri="{FF2B5EF4-FFF2-40B4-BE49-F238E27FC236}">
                  <a16:creationId xmlns:a16="http://schemas.microsoft.com/office/drawing/2014/main" id="{22F3636F-BCCD-C24D-8979-8D25EE7939BC}"/>
                </a:ext>
              </a:extLst>
            </p:cNvPr>
            <p:cNvSpPr txBox="1"/>
            <p:nvPr/>
          </p:nvSpPr>
          <p:spPr>
            <a:xfrm>
              <a:off x="2770273" y="7447730"/>
              <a:ext cx="5610160" cy="542173"/>
            </a:xfrm>
            <a:prstGeom prst="rect">
              <a:avLst/>
            </a:prstGeom>
            <a:noFill/>
          </p:spPr>
          <p:txBody>
            <a:bodyPr wrap="square" rtlCol="0">
              <a:spAutoFit/>
            </a:bodyPr>
            <a:lstStyle/>
            <a:p>
              <a:pPr algn="ctr"/>
              <a:r>
                <a:rPr lang="en-US" sz="3750" b="1" dirty="0">
                  <a:solidFill>
                    <a:schemeClr val="bg1"/>
                  </a:solidFill>
                </a:rPr>
                <a:t>ACKNOWLEDGEMENTS</a:t>
              </a:r>
            </a:p>
          </p:txBody>
        </p:sp>
      </p:grpSp>
      <p:sp>
        <p:nvSpPr>
          <p:cNvPr id="63" name="TextBox 62">
            <a:extLst>
              <a:ext uri="{FF2B5EF4-FFF2-40B4-BE49-F238E27FC236}">
                <a16:creationId xmlns:a16="http://schemas.microsoft.com/office/drawing/2014/main" id="{210665D3-75C9-D04D-8FFE-00C54EDA50F4}"/>
              </a:ext>
            </a:extLst>
          </p:cNvPr>
          <p:cNvSpPr txBox="1"/>
          <p:nvPr/>
        </p:nvSpPr>
        <p:spPr>
          <a:xfrm>
            <a:off x="30787228" y="38580299"/>
            <a:ext cx="10240526" cy="1938992"/>
          </a:xfrm>
          <a:prstGeom prst="rect">
            <a:avLst/>
          </a:prstGeom>
          <a:noFill/>
        </p:spPr>
        <p:txBody>
          <a:bodyPr wrap="square" rtlCol="0">
            <a:spAutoFit/>
          </a:bodyPr>
          <a:lstStyle/>
          <a:p>
            <a:r>
              <a:rPr lang="en-US" sz="3000" dirty="0"/>
              <a:t>FWHMF, HJ Andrews Experimental Forest, Greg Downing, Jay Sexton, Mark Schultz, Maryanne Reiter, Sherri Johnson, Ray Rivera, Cedar </a:t>
            </a:r>
            <a:r>
              <a:rPr lang="en-US" sz="3000" dirty="0" err="1"/>
              <a:t>Mackaness</a:t>
            </a:r>
            <a:r>
              <a:rPr lang="en-US" sz="3000" dirty="0"/>
              <a:t>, Alvaro Cortes, Matt Kaylor, Brian Verwey, Steve </a:t>
            </a:r>
            <a:r>
              <a:rPr lang="en-US" sz="3000" dirty="0" err="1"/>
              <a:t>Perakis</a:t>
            </a:r>
            <a:r>
              <a:rPr lang="en-US" sz="3000" dirty="0"/>
              <a:t>, Brook </a:t>
            </a:r>
            <a:r>
              <a:rPr lang="en-US" sz="3000" dirty="0" err="1"/>
              <a:t>Mackaness</a:t>
            </a:r>
            <a:r>
              <a:rPr lang="en-US" sz="3000" dirty="0"/>
              <a:t> Nate Day, Corey Culp </a:t>
            </a:r>
          </a:p>
        </p:txBody>
      </p:sp>
      <p:graphicFrame>
        <p:nvGraphicFramePr>
          <p:cNvPr id="226" name="Chart 225">
            <a:extLst>
              <a:ext uri="{FF2B5EF4-FFF2-40B4-BE49-F238E27FC236}">
                <a16:creationId xmlns:a16="http://schemas.microsoft.com/office/drawing/2014/main" id="{00000000-0008-0000-0200-000003000000}"/>
              </a:ext>
            </a:extLst>
          </p:cNvPr>
          <p:cNvGraphicFramePr>
            <a:graphicFrameLocks/>
          </p:cNvGraphicFramePr>
          <p:nvPr>
            <p:extLst>
              <p:ext uri="{D42A27DB-BD31-4B8C-83A1-F6EECF244321}">
                <p14:modId xmlns:p14="http://schemas.microsoft.com/office/powerpoint/2010/main" val="3285839400"/>
              </p:ext>
            </p:extLst>
          </p:nvPr>
        </p:nvGraphicFramePr>
        <p:xfrm>
          <a:off x="19720945" y="21154910"/>
          <a:ext cx="10040801" cy="4924908"/>
        </p:xfrm>
        <a:graphic>
          <a:graphicData uri="http://schemas.openxmlformats.org/drawingml/2006/chart">
            <c:chart xmlns:c="http://schemas.openxmlformats.org/drawingml/2006/chart" xmlns:r="http://schemas.openxmlformats.org/officeDocument/2006/relationships" r:id="rId24"/>
          </a:graphicData>
        </a:graphic>
      </p:graphicFrame>
      <p:grpSp>
        <p:nvGrpSpPr>
          <p:cNvPr id="142" name="Group 141">
            <a:extLst>
              <a:ext uri="{FF2B5EF4-FFF2-40B4-BE49-F238E27FC236}">
                <a16:creationId xmlns:a16="http://schemas.microsoft.com/office/drawing/2014/main" id="{DB0E3630-580A-B64A-998B-94F915AF2FB8}"/>
              </a:ext>
            </a:extLst>
          </p:cNvPr>
          <p:cNvGrpSpPr/>
          <p:nvPr/>
        </p:nvGrpSpPr>
        <p:grpSpPr>
          <a:xfrm>
            <a:off x="708198" y="17044064"/>
            <a:ext cx="9174632" cy="3790784"/>
            <a:chOff x="674059" y="16948418"/>
            <a:chExt cx="9194461" cy="4791864"/>
          </a:xfrm>
        </p:grpSpPr>
        <p:grpSp>
          <p:nvGrpSpPr>
            <p:cNvPr id="187" name="Group 186">
              <a:extLst>
                <a:ext uri="{FF2B5EF4-FFF2-40B4-BE49-F238E27FC236}">
                  <a16:creationId xmlns:a16="http://schemas.microsoft.com/office/drawing/2014/main" id="{0ED9C8A1-A833-0242-877B-D541AE91FA96}"/>
                </a:ext>
              </a:extLst>
            </p:cNvPr>
            <p:cNvGrpSpPr/>
            <p:nvPr/>
          </p:nvGrpSpPr>
          <p:grpSpPr>
            <a:xfrm>
              <a:off x="686906" y="16948418"/>
              <a:ext cx="9181614" cy="4791864"/>
              <a:chOff x="8499423" y="230986"/>
              <a:chExt cx="3385795" cy="1685708"/>
            </a:xfrm>
          </p:grpSpPr>
          <p:pic>
            <p:nvPicPr>
              <p:cNvPr id="196" name="Picture 195">
                <a:extLst>
                  <a:ext uri="{FF2B5EF4-FFF2-40B4-BE49-F238E27FC236}">
                    <a16:creationId xmlns:a16="http://schemas.microsoft.com/office/drawing/2014/main" id="{D2012CCC-BF51-5142-AE9F-B089AD2EB2AC}"/>
                  </a:ext>
                </a:extLst>
              </p:cNvPr>
              <p:cNvPicPr>
                <a:picLocks noChangeAspect="1"/>
              </p:cNvPicPr>
              <p:nvPr/>
            </p:nvPicPr>
            <p:blipFill rotWithShape="1">
              <a:blip r:embed="rId25">
                <a:extLst>
                  <a:ext uri="{28A0092B-C50C-407E-A947-70E740481C1C}">
                    <a14:useLocalDpi xmlns:a14="http://schemas.microsoft.com/office/drawing/2010/main" val="0"/>
                  </a:ext>
                </a:extLst>
              </a:blip>
              <a:srcRect l="37075" t="4112" r="1451" b="69697"/>
              <a:stretch/>
            </p:blipFill>
            <p:spPr>
              <a:xfrm>
                <a:off x="8499423" y="243636"/>
                <a:ext cx="3385795" cy="1670763"/>
              </a:xfrm>
              <a:prstGeom prst="rect">
                <a:avLst/>
              </a:prstGeom>
            </p:spPr>
          </p:pic>
          <p:sp>
            <p:nvSpPr>
              <p:cNvPr id="189" name="Rectangle 188">
                <a:extLst>
                  <a:ext uri="{FF2B5EF4-FFF2-40B4-BE49-F238E27FC236}">
                    <a16:creationId xmlns:a16="http://schemas.microsoft.com/office/drawing/2014/main" id="{638EA9B3-754A-4C4A-AFB5-0EFEEC6AB6CD}"/>
                  </a:ext>
                </a:extLst>
              </p:cNvPr>
              <p:cNvSpPr/>
              <p:nvPr/>
            </p:nvSpPr>
            <p:spPr>
              <a:xfrm>
                <a:off x="8499423" y="230986"/>
                <a:ext cx="1692898" cy="80268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90" name="Rectangle 189">
                <a:extLst>
                  <a:ext uri="{FF2B5EF4-FFF2-40B4-BE49-F238E27FC236}">
                    <a16:creationId xmlns:a16="http://schemas.microsoft.com/office/drawing/2014/main" id="{FF0D9768-97DE-204B-9B4C-A4E556D6444D}"/>
                  </a:ext>
                </a:extLst>
              </p:cNvPr>
              <p:cNvSpPr/>
              <p:nvPr/>
            </p:nvSpPr>
            <p:spPr>
              <a:xfrm>
                <a:off x="10984171" y="230986"/>
                <a:ext cx="901047" cy="740326"/>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dirty="0"/>
              </a:p>
            </p:txBody>
          </p:sp>
          <p:sp>
            <p:nvSpPr>
              <p:cNvPr id="191" name="Rectangle 190">
                <a:extLst>
                  <a:ext uri="{FF2B5EF4-FFF2-40B4-BE49-F238E27FC236}">
                    <a16:creationId xmlns:a16="http://schemas.microsoft.com/office/drawing/2014/main" id="{75ED9975-00F2-6542-B8C0-7E3239CF227C}"/>
                  </a:ext>
                </a:extLst>
              </p:cNvPr>
              <p:cNvSpPr/>
              <p:nvPr/>
            </p:nvSpPr>
            <p:spPr>
              <a:xfrm>
                <a:off x="10984171" y="965346"/>
                <a:ext cx="183709" cy="951348"/>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92" name="Rectangle 191">
                <a:extLst>
                  <a:ext uri="{FF2B5EF4-FFF2-40B4-BE49-F238E27FC236}">
                    <a16:creationId xmlns:a16="http://schemas.microsoft.com/office/drawing/2014/main" id="{8328452E-DEFC-764C-8A77-7AF0D00BE4C0}"/>
                  </a:ext>
                </a:extLst>
              </p:cNvPr>
              <p:cNvSpPr/>
              <p:nvPr/>
            </p:nvSpPr>
            <p:spPr>
              <a:xfrm>
                <a:off x="10512396" y="933448"/>
                <a:ext cx="183709" cy="951348"/>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93" name="Rectangle 192">
                <a:extLst>
                  <a:ext uri="{FF2B5EF4-FFF2-40B4-BE49-F238E27FC236}">
                    <a16:creationId xmlns:a16="http://schemas.microsoft.com/office/drawing/2014/main" id="{56496E19-9557-584B-9E6C-B7628FA86A4A}"/>
                  </a:ext>
                </a:extLst>
              </p:cNvPr>
              <p:cNvSpPr/>
              <p:nvPr/>
            </p:nvSpPr>
            <p:spPr>
              <a:xfrm>
                <a:off x="10230489" y="414720"/>
                <a:ext cx="197521" cy="658548"/>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94" name="Rectangle 193">
                <a:extLst>
                  <a:ext uri="{FF2B5EF4-FFF2-40B4-BE49-F238E27FC236}">
                    <a16:creationId xmlns:a16="http://schemas.microsoft.com/office/drawing/2014/main" id="{AA8027AC-952F-EF49-A260-951B37819678}"/>
                  </a:ext>
                </a:extLst>
              </p:cNvPr>
              <p:cNvSpPr/>
              <p:nvPr/>
            </p:nvSpPr>
            <p:spPr>
              <a:xfrm>
                <a:off x="10554356" y="267211"/>
                <a:ext cx="146472" cy="71419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95" name="Rectangle 194">
                <a:extLst>
                  <a:ext uri="{FF2B5EF4-FFF2-40B4-BE49-F238E27FC236}">
                    <a16:creationId xmlns:a16="http://schemas.microsoft.com/office/drawing/2014/main" id="{98F7A76B-C8B1-E849-8C88-76B5FF6CEB10}"/>
                  </a:ext>
                </a:extLst>
              </p:cNvPr>
              <p:cNvSpPr/>
              <p:nvPr/>
            </p:nvSpPr>
            <p:spPr>
              <a:xfrm>
                <a:off x="11582111" y="981406"/>
                <a:ext cx="45719" cy="935288"/>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grpSp>
        <p:sp>
          <p:nvSpPr>
            <p:cNvPr id="137" name="Rectangle 136">
              <a:extLst>
                <a:ext uri="{FF2B5EF4-FFF2-40B4-BE49-F238E27FC236}">
                  <a16:creationId xmlns:a16="http://schemas.microsoft.com/office/drawing/2014/main" id="{07134219-D8E8-404C-A230-D683419676BF}"/>
                </a:ext>
              </a:extLst>
            </p:cNvPr>
            <p:cNvSpPr/>
            <p:nvPr/>
          </p:nvSpPr>
          <p:spPr>
            <a:xfrm>
              <a:off x="674059" y="16948419"/>
              <a:ext cx="9168201" cy="478534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3" name="TextBox 142">
            <a:extLst>
              <a:ext uri="{FF2B5EF4-FFF2-40B4-BE49-F238E27FC236}">
                <a16:creationId xmlns:a16="http://schemas.microsoft.com/office/drawing/2014/main" id="{F122FD03-5B51-4D4C-8170-7D357B0AFA63}"/>
              </a:ext>
            </a:extLst>
          </p:cNvPr>
          <p:cNvSpPr txBox="1"/>
          <p:nvPr/>
        </p:nvSpPr>
        <p:spPr>
          <a:xfrm>
            <a:off x="560084" y="21262373"/>
            <a:ext cx="9376189" cy="1477328"/>
          </a:xfrm>
          <a:prstGeom prst="rect">
            <a:avLst/>
          </a:prstGeom>
          <a:noFill/>
        </p:spPr>
        <p:txBody>
          <a:bodyPr wrap="square" rtlCol="0">
            <a:spAutoFit/>
          </a:bodyPr>
          <a:lstStyle/>
          <a:p>
            <a:r>
              <a:rPr lang="en-US" sz="2250" dirty="0"/>
              <a:t>Figure 1.  Cartoon of light availability to the stream benthos due to differing canopy structures. Second-growth forests have uniformly closed canopies limited light penetration, whereas complex old-growth structure has canopy gaps creating localized increases in light reaching the stream benthos. </a:t>
            </a:r>
          </a:p>
        </p:txBody>
      </p:sp>
      <p:sp>
        <p:nvSpPr>
          <p:cNvPr id="149" name="TextBox 148">
            <a:extLst>
              <a:ext uri="{FF2B5EF4-FFF2-40B4-BE49-F238E27FC236}">
                <a16:creationId xmlns:a16="http://schemas.microsoft.com/office/drawing/2014/main" id="{73111523-1373-DC4C-AA75-E9EC37A7D4C4}"/>
              </a:ext>
            </a:extLst>
          </p:cNvPr>
          <p:cNvSpPr txBox="1"/>
          <p:nvPr/>
        </p:nvSpPr>
        <p:spPr>
          <a:xfrm>
            <a:off x="30906128" y="30796809"/>
            <a:ext cx="9730517" cy="784830"/>
          </a:xfrm>
          <a:prstGeom prst="rect">
            <a:avLst/>
          </a:prstGeom>
          <a:noFill/>
        </p:spPr>
        <p:txBody>
          <a:bodyPr wrap="square" rtlCol="0">
            <a:spAutoFit/>
          </a:bodyPr>
          <a:lstStyle/>
          <a:p>
            <a:r>
              <a:rPr lang="en-US" sz="2250" dirty="0"/>
              <a:t>Figure 11.  2018 post-treatment photosynthetically active radiation (PAR) in the reference and treatment reaches at all six site replicates. </a:t>
            </a:r>
          </a:p>
        </p:txBody>
      </p:sp>
      <p:sp>
        <p:nvSpPr>
          <p:cNvPr id="150" name="TextBox 149">
            <a:extLst>
              <a:ext uri="{FF2B5EF4-FFF2-40B4-BE49-F238E27FC236}">
                <a16:creationId xmlns:a16="http://schemas.microsoft.com/office/drawing/2014/main" id="{996DF7C7-821F-4246-953D-8FDF88FC0029}"/>
              </a:ext>
            </a:extLst>
          </p:cNvPr>
          <p:cNvSpPr txBox="1"/>
          <p:nvPr/>
        </p:nvSpPr>
        <p:spPr>
          <a:xfrm>
            <a:off x="30861073" y="24169660"/>
            <a:ext cx="9455453" cy="2169825"/>
          </a:xfrm>
          <a:prstGeom prst="rect">
            <a:avLst/>
          </a:prstGeom>
          <a:noFill/>
        </p:spPr>
        <p:txBody>
          <a:bodyPr wrap="square" rtlCol="0">
            <a:spAutoFit/>
          </a:bodyPr>
          <a:lstStyle/>
          <a:p>
            <a:pPr marL="685800" indent="-685800">
              <a:buFont typeface="Arial" panose="020B0604020202020204" pitchFamily="34" charset="0"/>
              <a:buChar char="•"/>
            </a:pPr>
            <a:r>
              <a:rPr lang="en-US" sz="4500" dirty="0"/>
              <a:t>This study is replicated at 5 additional sites within the McKenzie River Basin, OR. </a:t>
            </a:r>
          </a:p>
        </p:txBody>
      </p:sp>
      <p:sp>
        <p:nvSpPr>
          <p:cNvPr id="238" name="TextBox 237">
            <a:extLst>
              <a:ext uri="{FF2B5EF4-FFF2-40B4-BE49-F238E27FC236}">
                <a16:creationId xmlns:a16="http://schemas.microsoft.com/office/drawing/2014/main" id="{90CBA6AC-971D-FD44-AD19-EE0E36D9E893}"/>
              </a:ext>
            </a:extLst>
          </p:cNvPr>
          <p:cNvSpPr txBox="1"/>
          <p:nvPr/>
        </p:nvSpPr>
        <p:spPr>
          <a:xfrm>
            <a:off x="30987236" y="36115345"/>
            <a:ext cx="9730517" cy="784830"/>
          </a:xfrm>
          <a:prstGeom prst="rect">
            <a:avLst/>
          </a:prstGeom>
          <a:noFill/>
        </p:spPr>
        <p:txBody>
          <a:bodyPr wrap="square" rtlCol="0">
            <a:spAutoFit/>
          </a:bodyPr>
          <a:lstStyle/>
          <a:p>
            <a:r>
              <a:rPr lang="en-US" sz="2250" dirty="0"/>
              <a:t>Figure 12.  2018 post-treatment chlorophyll-a in the reference and treatment reaches at all six site replicates. </a:t>
            </a:r>
          </a:p>
        </p:txBody>
      </p:sp>
    </p:spTree>
    <p:extLst>
      <p:ext uri="{BB962C8B-B14F-4D97-AF65-F5344CB8AC3E}">
        <p14:creationId xmlns:p14="http://schemas.microsoft.com/office/powerpoint/2010/main" val="3423225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15020</TotalTime>
  <Words>1136</Words>
  <Application>Microsoft Macintosh PowerPoint</Application>
  <PresentationFormat>Custom</PresentationFormat>
  <Paragraphs>108</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ＭＳ Ｐゴシック</vt:lpstr>
      <vt:lpstr>Arial</vt:lpstr>
      <vt:lpstr>Calibri</vt:lpstr>
      <vt:lpstr>Calibri Light</vt:lpstr>
      <vt:lpstr>Cambria Math</vt:lpstr>
      <vt:lpstr>Symbol</vt:lpstr>
      <vt:lpstr>Times New Roman</vt:lpstr>
      <vt:lpstr>Office Theme</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Casey Steadman</dc:creator>
  <cp:lastModifiedBy>Allison Swartz</cp:lastModifiedBy>
  <cp:revision>882</cp:revision>
  <cp:lastPrinted>2016-05-16T18:02:41Z</cp:lastPrinted>
  <dcterms:created xsi:type="dcterms:W3CDTF">2016-03-24T19:16:52Z</dcterms:created>
  <dcterms:modified xsi:type="dcterms:W3CDTF">2018-09-29T19:16:59Z</dcterms:modified>
</cp:coreProperties>
</file>

<file path=docProps/thumbnail.jpeg>
</file>